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g"/>
  <Default Extension="m4v" ContentType="video/mp4"/>
  <Default Extension="mp4" ContentType="video/mp4"/>
  <Default Extension="png" ContentType="image/png"/>
  <Default Extension="rels" ContentType="application/vnd.openxmlformats-package.relationships+xml"/>
  <Default Extension="svg" ContentType="image/svg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1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notesMasterIdLst>
    <p:notesMasterId r:id="rId1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0034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0" y="-1645920"/>
            <a:ext cx="5029200" cy="5029200"/>
          </a:xfrm>
          <a:prstGeom prst="ellipse">
            <a:avLst/>
          </a:prstGeom>
          <a:solidFill>
            <a:srgbClr val="BD3DDB">
              <a:alpha val="18000"/>
            </a:srgbClr>
          </a:solidFill>
          <a:ln w="12700">
            <a:solidFill>
              <a:srgbClr val="BD3DDB">
                <a:alpha val="18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315200" y="1371600"/>
            <a:ext cx="2560320" cy="2560320"/>
          </a:xfrm>
          <a:prstGeom prst="ellipse">
            <a:avLst/>
          </a:prstGeom>
          <a:solidFill>
            <a:srgbClr val="1C8C8C">
              <a:alpha val="15000"/>
            </a:srgbClr>
          </a:solidFill>
          <a:ln w="12700">
            <a:solidFill>
              <a:srgbClr val="1C8C8C">
                <a:alpha val="15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457200"/>
            <a:ext cx="73152" cy="3200400"/>
          </a:xfrm>
          <a:prstGeom prst="rect">
            <a:avLst/>
          </a:prstGeom>
          <a:solidFill>
            <a:srgbClr val="BD3DDB"/>
          </a:solidFill>
          <a:ln w="12700">
            <a:solidFill>
              <a:srgbClr val="BD3DD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65760" y="731520"/>
            <a:ext cx="5943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Van donatie</a:t>
            </a:r>
            <a:endParaRPr lang="en-US" sz="4800" dirty="0"/>
          </a:p>
        </p:txBody>
      </p:sp>
      <p:sp>
        <p:nvSpPr>
          <p:cNvPr id="6" name="Text 4"/>
          <p:cNvSpPr/>
          <p:nvPr/>
        </p:nvSpPr>
        <p:spPr>
          <a:xfrm>
            <a:off x="365760" y="1554480"/>
            <a:ext cx="5943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800" b="1" dirty="0">
                <a:solidFill>
                  <a:srgbClr val="BD3D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naar impact</a:t>
            </a:r>
            <a:endParaRPr lang="en-US" sz="4800" dirty="0"/>
          </a:p>
        </p:txBody>
      </p:sp>
      <p:sp>
        <p:nvSpPr>
          <p:cNvPr id="7" name="Text 5"/>
          <p:cNvSpPr/>
          <p:nvPr/>
        </p:nvSpPr>
        <p:spPr>
          <a:xfrm>
            <a:off x="365760" y="2606040"/>
            <a:ext cx="5943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Hoe goede doelen de relatie met donateurs transformeren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365760" y="3200400"/>
            <a:ext cx="3200400" cy="0"/>
          </a:xfrm>
          <a:prstGeom prst="line">
            <a:avLst/>
          </a:prstGeom>
          <a:noFill/>
          <a:ln w="19050">
            <a:solidFill>
              <a:srgbClr val="1C8C8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" y="338328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888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Axelio  |  Webinar 2025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4114800" y="4663440"/>
            <a:ext cx="4846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888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🎙 Host: [naam]     💡 Expert: [naam]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365760" y="4663440"/>
            <a:ext cx="1097280" cy="292608"/>
          </a:xfrm>
          <a:prstGeom prst="rect">
            <a:avLst/>
          </a:prstGeom>
          <a:solidFill>
            <a:srgbClr val="BD3DDB"/>
          </a:solidFill>
          <a:ln w="12700">
            <a:solidFill>
              <a:srgbClr val="BD3DDB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65760" y="4663440"/>
            <a:ext cx="1097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AXELIO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8503920" y="47548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888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34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13232"/>
          </a:xfrm>
          <a:prstGeom prst="rect">
            <a:avLst/>
          </a:prstGeom>
          <a:solidFill>
            <a:srgbClr val="06063A"/>
          </a:solidFill>
          <a:ln w="12700">
            <a:solidFill>
              <a:srgbClr val="0606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50392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Philanthropic Psychology — Six-Self Framework  (Jen Shang, ISP)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320040" y="777240"/>
            <a:ext cx="8503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D3D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Mensen geven niet áán een goed doel — ze geven vanuit wie ze zijn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320040" y="1234440"/>
            <a:ext cx="2606040" cy="1691640"/>
          </a:xfrm>
          <a:prstGeom prst="rect">
            <a:avLst/>
          </a:prstGeom>
          <a:solidFill>
            <a:srgbClr val="BD3DDB">
              <a:alpha val="88000"/>
            </a:srgbClr>
          </a:solidFill>
          <a:ln w="12700">
            <a:solidFill>
              <a:srgbClr val="BD3DDB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20040" y="1234440"/>
            <a:ext cx="2606040" cy="64008"/>
          </a:xfrm>
          <a:prstGeom prst="rect">
            <a:avLst/>
          </a:prstGeom>
          <a:solidFill>
            <a:srgbClr val="BD3DDB"/>
          </a:solidFill>
          <a:ln w="12700">
            <a:solidFill>
              <a:srgbClr val="BD3DDB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1344168"/>
            <a:ext cx="2331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Relationeel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457200" y="1783080"/>
            <a:ext cx="233172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"Ik geef voor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mijn kinderen"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3154680" y="1234440"/>
            <a:ext cx="2606040" cy="1691640"/>
          </a:xfrm>
          <a:prstGeom prst="rect">
            <a:avLst/>
          </a:prstGeom>
          <a:solidFill>
            <a:srgbClr val="BD3DDB">
              <a:alpha val="88000"/>
            </a:srgbClr>
          </a:solidFill>
          <a:ln w="12700">
            <a:solidFill>
              <a:srgbClr val="BD3DDB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3154680" y="1234440"/>
            <a:ext cx="2606040" cy="64008"/>
          </a:xfrm>
          <a:prstGeom prst="rect">
            <a:avLst/>
          </a:prstGeom>
          <a:solidFill>
            <a:srgbClr val="BD3DDB"/>
          </a:solidFill>
          <a:ln w="12700">
            <a:solidFill>
              <a:srgbClr val="BD3DD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291840" y="1344168"/>
            <a:ext cx="2331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Moreel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3291840" y="1783080"/>
            <a:ext cx="233172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"Naastenliefde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 mijn plicht"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5989320" y="1234440"/>
            <a:ext cx="2606040" cy="1691640"/>
          </a:xfrm>
          <a:prstGeom prst="rect">
            <a:avLst/>
          </a:prstGeom>
          <a:solidFill>
            <a:srgbClr val="1C8C8C">
              <a:alpha val="88000"/>
            </a:srgbClr>
          </a:solidFill>
          <a:ln w="12700">
            <a:solidFill>
              <a:srgbClr val="1C8C8C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5989320" y="1234440"/>
            <a:ext cx="2606040" cy="64008"/>
          </a:xfrm>
          <a:prstGeom prst="rect">
            <a:avLst/>
          </a:prstGeom>
          <a:solidFill>
            <a:srgbClr val="1C8C8C"/>
          </a:solidFill>
          <a:ln w="12700">
            <a:solidFill>
              <a:srgbClr val="1C8C8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126480" y="1344168"/>
            <a:ext cx="2331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Nationaal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126480" y="1783080"/>
            <a:ext cx="233172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"Nederland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helpt"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320040" y="3108960"/>
            <a:ext cx="2606040" cy="1691640"/>
          </a:xfrm>
          <a:prstGeom prst="rect">
            <a:avLst/>
          </a:prstGeom>
          <a:solidFill>
            <a:srgbClr val="1C8C8C">
              <a:alpha val="88000"/>
            </a:srgbClr>
          </a:solidFill>
          <a:ln w="12700">
            <a:solidFill>
              <a:srgbClr val="1C8C8C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320040" y="3108960"/>
            <a:ext cx="2606040" cy="64008"/>
          </a:xfrm>
          <a:prstGeom prst="rect">
            <a:avLst/>
          </a:prstGeom>
          <a:solidFill>
            <a:srgbClr val="1C8C8C"/>
          </a:solidFill>
          <a:ln w="12700">
            <a:solidFill>
              <a:srgbClr val="1C8C8C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57200" y="3218688"/>
            <a:ext cx="2331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Maatschappelijk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457200" y="3657600"/>
            <a:ext cx="233172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"Ik wil de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wereld verbeteren"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3154680" y="3108960"/>
            <a:ext cx="2606040" cy="1691640"/>
          </a:xfrm>
          <a:prstGeom prst="rect">
            <a:avLst/>
          </a:prstGeom>
          <a:solidFill>
            <a:srgbClr val="F95A00">
              <a:alpha val="88000"/>
            </a:srgbClr>
          </a:solidFill>
          <a:ln w="12700">
            <a:solidFill>
              <a:srgbClr val="F95A00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3154680" y="3108960"/>
            <a:ext cx="2606040" cy="64008"/>
          </a:xfrm>
          <a:prstGeom prst="rect">
            <a:avLst/>
          </a:prstGeom>
          <a:solidFill>
            <a:srgbClr val="F95A00"/>
          </a:solidFill>
          <a:ln w="12700">
            <a:solidFill>
              <a:srgbClr val="F95A0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291840" y="3218688"/>
            <a:ext cx="2331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Waarden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3291840" y="3657600"/>
            <a:ext cx="233172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"Dit raakt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mij diep"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5989320" y="3108960"/>
            <a:ext cx="2606040" cy="1691640"/>
          </a:xfrm>
          <a:prstGeom prst="rect">
            <a:avLst/>
          </a:prstGeom>
          <a:solidFill>
            <a:srgbClr val="F95A00">
              <a:alpha val="88000"/>
            </a:srgbClr>
          </a:solidFill>
          <a:ln w="12700">
            <a:solidFill>
              <a:srgbClr val="F95A00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5989320" y="3108960"/>
            <a:ext cx="2606040" cy="64008"/>
          </a:xfrm>
          <a:prstGeom prst="rect">
            <a:avLst/>
          </a:prstGeom>
          <a:solidFill>
            <a:srgbClr val="F95A00"/>
          </a:solidFill>
          <a:ln w="12700">
            <a:solidFill>
              <a:srgbClr val="F95A00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126480" y="3218688"/>
            <a:ext cx="2331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Sociaal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6126480" y="3657600"/>
            <a:ext cx="233172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"Mijn netwerk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geeft ook"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320040" y="4800600"/>
            <a:ext cx="8503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Bron: Shang, J. — Identity and Charitable Giving: The Six-Self Framework, ISP; Sargeant &amp; Shang, Fundraising Principles and Practice, 2017</a:t>
            </a:r>
            <a:endParaRPr lang="en-US" sz="800" dirty="0"/>
          </a:p>
        </p:txBody>
      </p:sp>
      <p:sp>
        <p:nvSpPr>
          <p:cNvPr id="30" name="Shape 28"/>
          <p:cNvSpPr/>
          <p:nvPr/>
        </p:nvSpPr>
        <p:spPr>
          <a:xfrm>
            <a:off x="365760" y="4663440"/>
            <a:ext cx="1097280" cy="292608"/>
          </a:xfrm>
          <a:prstGeom prst="rect">
            <a:avLst/>
          </a:prstGeom>
          <a:solidFill>
            <a:srgbClr val="BD3DDB"/>
          </a:solidFill>
          <a:ln w="12700">
            <a:solidFill>
              <a:srgbClr val="BD3DDB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65760" y="4663440"/>
            <a:ext cx="1097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AXELIO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8503920" y="47548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888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34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C8C8C"/>
          </a:solidFill>
          <a:ln w="12700">
            <a:solidFill>
              <a:srgbClr val="1C8C8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0"/>
            <a:ext cx="859536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Piramide × Identiteit — elke combinatie vraagt een andere toon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137160" y="713232"/>
            <a:ext cx="1234440" cy="347472"/>
          </a:xfrm>
          <a:prstGeom prst="rect">
            <a:avLst/>
          </a:prstGeom>
          <a:solidFill>
            <a:srgbClr val="06063A"/>
          </a:solidFill>
          <a:ln w="12700">
            <a:solidFill>
              <a:srgbClr val="06063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37160" y="713232"/>
            <a:ext cx="1234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Niveau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1371600" y="713232"/>
            <a:ext cx="1298448" cy="347472"/>
          </a:xfrm>
          <a:prstGeom prst="rect">
            <a:avLst/>
          </a:prstGeom>
          <a:solidFill>
            <a:srgbClr val="BD3DDB"/>
          </a:solidFill>
          <a:ln w="12700">
            <a:solidFill>
              <a:srgbClr val="BD3DDB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371600" y="713232"/>
            <a:ext cx="129844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Relationeel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2670048" y="713232"/>
            <a:ext cx="1298448" cy="347472"/>
          </a:xfrm>
          <a:prstGeom prst="rect">
            <a:avLst/>
          </a:prstGeom>
          <a:solidFill>
            <a:srgbClr val="BD3DDB"/>
          </a:solidFill>
          <a:ln w="12700">
            <a:solidFill>
              <a:srgbClr val="BD3DD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670048" y="713232"/>
            <a:ext cx="129844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Moreel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3968496" y="713232"/>
            <a:ext cx="1298448" cy="347472"/>
          </a:xfrm>
          <a:prstGeom prst="rect">
            <a:avLst/>
          </a:prstGeom>
          <a:solidFill>
            <a:srgbClr val="1C8C8C"/>
          </a:solidFill>
          <a:ln w="12700">
            <a:solidFill>
              <a:srgbClr val="1C8C8C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968496" y="713232"/>
            <a:ext cx="129844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Nationaal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5266944" y="713232"/>
            <a:ext cx="1298448" cy="347472"/>
          </a:xfrm>
          <a:prstGeom prst="rect">
            <a:avLst/>
          </a:prstGeom>
          <a:solidFill>
            <a:srgbClr val="1C8C8C"/>
          </a:solidFill>
          <a:ln w="12700">
            <a:solidFill>
              <a:srgbClr val="1C8C8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266944" y="713232"/>
            <a:ext cx="129844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Maatsch.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6565392" y="713232"/>
            <a:ext cx="1234440" cy="347472"/>
          </a:xfrm>
          <a:prstGeom prst="rect">
            <a:avLst/>
          </a:prstGeom>
          <a:solidFill>
            <a:srgbClr val="F95A00"/>
          </a:solidFill>
          <a:ln w="12700">
            <a:solidFill>
              <a:srgbClr val="F95A0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565392" y="713232"/>
            <a:ext cx="1234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Waarden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7799832" y="713232"/>
            <a:ext cx="1060704" cy="347472"/>
          </a:xfrm>
          <a:prstGeom prst="rect">
            <a:avLst/>
          </a:prstGeom>
          <a:solidFill>
            <a:srgbClr val="F95A00"/>
          </a:solidFill>
          <a:ln w="12700">
            <a:solidFill>
              <a:srgbClr val="F95A0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7799832" y="713232"/>
            <a:ext cx="106070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Sociaal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137160" y="1106424"/>
            <a:ext cx="1234440" cy="722376"/>
          </a:xfrm>
          <a:prstGeom prst="rect">
            <a:avLst/>
          </a:prstGeom>
          <a:solidFill>
            <a:srgbClr val="BD3DDB"/>
          </a:solidFill>
          <a:ln w="12700">
            <a:solidFill>
              <a:srgbClr val="BD3DD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137160" y="1143000"/>
            <a:ext cx="12344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Ambassadeur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137160" y="1527048"/>
            <a:ext cx="1234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Uitdragen</a:t>
            </a:r>
            <a:endParaRPr lang="en-US" sz="800" dirty="0"/>
          </a:p>
        </p:txBody>
      </p:sp>
      <p:sp>
        <p:nvSpPr>
          <p:cNvPr id="21" name="Shape 19"/>
          <p:cNvSpPr/>
          <p:nvPr/>
        </p:nvSpPr>
        <p:spPr>
          <a:xfrm>
            <a:off x="1371600" y="1106424"/>
            <a:ext cx="1298448" cy="722376"/>
          </a:xfrm>
          <a:prstGeom prst="rect">
            <a:avLst/>
          </a:prstGeom>
          <a:solidFill>
            <a:srgbClr val="0A0A50"/>
          </a:solidFill>
          <a:ln w="12700">
            <a:solidFill>
              <a:srgbClr val="1A1A7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1417320" y="1161288"/>
            <a:ext cx="1207008" cy="6126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Inspireer</a:t>
            </a:r>
            <a:endParaRPr lang="en-US" sz="850" dirty="0"/>
          </a:p>
          <a:p>
            <a:pPr algn="ctr" indent="0" marL="0">
              <a:buNone/>
            </a:pPr>
            <a:r>
              <a:rPr lang="en-US" sz="85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anderen</a:t>
            </a:r>
            <a:endParaRPr lang="en-US" sz="850" dirty="0"/>
          </a:p>
        </p:txBody>
      </p:sp>
      <p:sp>
        <p:nvSpPr>
          <p:cNvPr id="23" name="Shape 21"/>
          <p:cNvSpPr/>
          <p:nvPr/>
        </p:nvSpPr>
        <p:spPr>
          <a:xfrm>
            <a:off x="2670048" y="1106424"/>
            <a:ext cx="1298448" cy="722376"/>
          </a:xfrm>
          <a:prstGeom prst="rect">
            <a:avLst/>
          </a:prstGeom>
          <a:solidFill>
            <a:srgbClr val="0A0A50"/>
          </a:solidFill>
          <a:ln w="12700">
            <a:solidFill>
              <a:srgbClr val="1A1A7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2715768" y="1161288"/>
            <a:ext cx="1207008" cy="6126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Waarden</a:t>
            </a:r>
            <a:endParaRPr lang="en-US" sz="850" dirty="0"/>
          </a:p>
          <a:p>
            <a:pPr algn="ctr" indent="0" marL="0">
              <a:buNone/>
            </a:pPr>
            <a:r>
              <a:rPr lang="en-US" sz="85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leven door</a:t>
            </a:r>
            <a:endParaRPr lang="en-US" sz="850" dirty="0"/>
          </a:p>
        </p:txBody>
      </p:sp>
      <p:sp>
        <p:nvSpPr>
          <p:cNvPr id="25" name="Shape 23"/>
          <p:cNvSpPr/>
          <p:nvPr/>
        </p:nvSpPr>
        <p:spPr>
          <a:xfrm>
            <a:off x="3968496" y="1106424"/>
            <a:ext cx="1298448" cy="722376"/>
          </a:xfrm>
          <a:prstGeom prst="rect">
            <a:avLst/>
          </a:prstGeom>
          <a:solidFill>
            <a:srgbClr val="0A0A50"/>
          </a:solidFill>
          <a:ln w="12700">
            <a:solidFill>
              <a:srgbClr val="1A1A70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014216" y="1161288"/>
            <a:ext cx="1207008" cy="6126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Voorbeeld</a:t>
            </a:r>
            <a:endParaRPr lang="en-US" sz="850" dirty="0"/>
          </a:p>
          <a:p>
            <a:pPr algn="ctr" indent="0" marL="0">
              <a:buNone/>
            </a:pPr>
            <a:r>
              <a:rPr lang="en-US" sz="85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voor NL</a:t>
            </a:r>
            <a:endParaRPr lang="en-US" sz="850" dirty="0"/>
          </a:p>
        </p:txBody>
      </p:sp>
      <p:sp>
        <p:nvSpPr>
          <p:cNvPr id="27" name="Shape 25"/>
          <p:cNvSpPr/>
          <p:nvPr/>
        </p:nvSpPr>
        <p:spPr>
          <a:xfrm>
            <a:off x="5266944" y="1106424"/>
            <a:ext cx="1298448" cy="722376"/>
          </a:xfrm>
          <a:prstGeom prst="rect">
            <a:avLst/>
          </a:prstGeom>
          <a:solidFill>
            <a:srgbClr val="0A0A50"/>
          </a:solidFill>
          <a:ln w="12700">
            <a:solidFill>
              <a:srgbClr val="1A1A70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5312664" y="1161288"/>
            <a:ext cx="1207008" cy="6126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Jij bent</a:t>
            </a:r>
            <a:endParaRPr lang="en-US" sz="850" dirty="0"/>
          </a:p>
          <a:p>
            <a:pPr algn="ctr" indent="0" marL="0">
              <a:buNone/>
            </a:pPr>
            <a:r>
              <a:rPr lang="en-US" sz="85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beweging</a:t>
            </a:r>
            <a:endParaRPr lang="en-US" sz="850" dirty="0"/>
          </a:p>
        </p:txBody>
      </p:sp>
      <p:sp>
        <p:nvSpPr>
          <p:cNvPr id="29" name="Shape 27"/>
          <p:cNvSpPr/>
          <p:nvPr/>
        </p:nvSpPr>
        <p:spPr>
          <a:xfrm>
            <a:off x="6565392" y="1106424"/>
            <a:ext cx="1234440" cy="722376"/>
          </a:xfrm>
          <a:prstGeom prst="rect">
            <a:avLst/>
          </a:prstGeom>
          <a:solidFill>
            <a:srgbClr val="0A0A50"/>
          </a:solidFill>
          <a:ln w="12700">
            <a:solidFill>
              <a:srgbClr val="1A1A70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6611112" y="1161288"/>
            <a:ext cx="1143000" cy="6126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Draag</a:t>
            </a:r>
            <a:endParaRPr lang="en-US" sz="850" dirty="0"/>
          </a:p>
          <a:p>
            <a:pPr algn="ctr" indent="0" marL="0">
              <a:buNone/>
            </a:pPr>
            <a:r>
              <a:rPr lang="en-US" sz="85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het uit</a:t>
            </a:r>
            <a:endParaRPr lang="en-US" sz="850" dirty="0"/>
          </a:p>
        </p:txBody>
      </p:sp>
      <p:sp>
        <p:nvSpPr>
          <p:cNvPr id="31" name="Shape 29"/>
          <p:cNvSpPr/>
          <p:nvPr/>
        </p:nvSpPr>
        <p:spPr>
          <a:xfrm>
            <a:off x="7799832" y="1106424"/>
            <a:ext cx="1060704" cy="722376"/>
          </a:xfrm>
          <a:prstGeom prst="rect">
            <a:avLst/>
          </a:prstGeom>
          <a:solidFill>
            <a:srgbClr val="0A0A50"/>
          </a:solidFill>
          <a:ln w="12700">
            <a:solidFill>
              <a:srgbClr val="1A1A70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7845552" y="1161288"/>
            <a:ext cx="969264" cy="6126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Jouw netwerk</a:t>
            </a:r>
            <a:endParaRPr lang="en-US" sz="850" dirty="0"/>
          </a:p>
          <a:p>
            <a:pPr algn="ctr" indent="0" marL="0">
              <a:buNone/>
            </a:pPr>
            <a:r>
              <a:rPr lang="en-US" sz="85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volgt jou</a:t>
            </a:r>
            <a:endParaRPr lang="en-US" sz="850" dirty="0"/>
          </a:p>
        </p:txBody>
      </p:sp>
      <p:sp>
        <p:nvSpPr>
          <p:cNvPr id="33" name="Shape 31"/>
          <p:cNvSpPr/>
          <p:nvPr/>
        </p:nvSpPr>
        <p:spPr>
          <a:xfrm>
            <a:off x="137160" y="1874520"/>
            <a:ext cx="1234440" cy="722376"/>
          </a:xfrm>
          <a:prstGeom prst="rect">
            <a:avLst/>
          </a:prstGeom>
          <a:solidFill>
            <a:srgbClr val="6B1E88"/>
          </a:solidFill>
          <a:ln w="12700">
            <a:solidFill>
              <a:srgbClr val="6B1E88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137160" y="1911096"/>
            <a:ext cx="12344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Loyaal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137160" y="2295144"/>
            <a:ext cx="1234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Erkennen</a:t>
            </a:r>
            <a:endParaRPr lang="en-US" sz="800" dirty="0"/>
          </a:p>
        </p:txBody>
      </p:sp>
      <p:sp>
        <p:nvSpPr>
          <p:cNvPr id="36" name="Shape 34"/>
          <p:cNvSpPr/>
          <p:nvPr/>
        </p:nvSpPr>
        <p:spPr>
          <a:xfrm>
            <a:off x="1371600" y="1874520"/>
            <a:ext cx="1298448" cy="722376"/>
          </a:xfrm>
          <a:prstGeom prst="rect">
            <a:avLst/>
          </a:prstGeom>
          <a:solidFill>
            <a:srgbClr val="060630"/>
          </a:solidFill>
          <a:ln w="12700">
            <a:solidFill>
              <a:srgbClr val="1A1A70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1417320" y="1929384"/>
            <a:ext cx="1207008" cy="6126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Voor mensen</a:t>
            </a:r>
            <a:endParaRPr lang="en-US" sz="850" dirty="0"/>
          </a:p>
          <a:p>
            <a:pPr algn="ctr" indent="0" marL="0">
              <a:buNone/>
            </a:pPr>
            <a:r>
              <a:rPr lang="en-US" sz="85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zoals jij</a:t>
            </a:r>
            <a:endParaRPr lang="en-US" sz="850" dirty="0"/>
          </a:p>
        </p:txBody>
      </p:sp>
      <p:sp>
        <p:nvSpPr>
          <p:cNvPr id="38" name="Shape 36"/>
          <p:cNvSpPr/>
          <p:nvPr/>
        </p:nvSpPr>
        <p:spPr>
          <a:xfrm>
            <a:off x="2670048" y="1874520"/>
            <a:ext cx="1298448" cy="722376"/>
          </a:xfrm>
          <a:prstGeom prst="rect">
            <a:avLst/>
          </a:prstGeom>
          <a:solidFill>
            <a:srgbClr val="060630"/>
          </a:solidFill>
          <a:ln w="12700">
            <a:solidFill>
              <a:srgbClr val="1A1A70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2715768" y="1929384"/>
            <a:ext cx="1207008" cy="6126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Trouw aan</a:t>
            </a:r>
            <a:endParaRPr lang="en-US" sz="850" dirty="0"/>
          </a:p>
          <a:p>
            <a:pPr algn="ctr" indent="0" marL="0">
              <a:buNone/>
            </a:pPr>
            <a:r>
              <a:rPr lang="en-US" sz="85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overtuiging</a:t>
            </a:r>
            <a:endParaRPr lang="en-US" sz="850" dirty="0"/>
          </a:p>
        </p:txBody>
      </p:sp>
      <p:sp>
        <p:nvSpPr>
          <p:cNvPr id="40" name="Shape 38"/>
          <p:cNvSpPr/>
          <p:nvPr/>
        </p:nvSpPr>
        <p:spPr>
          <a:xfrm>
            <a:off x="3968496" y="1874520"/>
            <a:ext cx="1298448" cy="722376"/>
          </a:xfrm>
          <a:prstGeom prst="rect">
            <a:avLst/>
          </a:prstGeom>
          <a:solidFill>
            <a:srgbClr val="060630"/>
          </a:solidFill>
          <a:ln w="12700">
            <a:solidFill>
              <a:srgbClr val="1A1A70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4014216" y="1929384"/>
            <a:ext cx="1207008" cy="6126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 jaren</a:t>
            </a:r>
            <a:endParaRPr lang="en-US" sz="850" dirty="0"/>
          </a:p>
          <a:p>
            <a:pPr algn="ctr" indent="0" marL="0">
              <a:buNone/>
            </a:pPr>
            <a:r>
              <a:rPr lang="en-US" sz="85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trots NL</a:t>
            </a:r>
            <a:endParaRPr lang="en-US" sz="850" dirty="0"/>
          </a:p>
        </p:txBody>
      </p:sp>
      <p:sp>
        <p:nvSpPr>
          <p:cNvPr id="42" name="Shape 40"/>
          <p:cNvSpPr/>
          <p:nvPr/>
        </p:nvSpPr>
        <p:spPr>
          <a:xfrm>
            <a:off x="5266944" y="1874520"/>
            <a:ext cx="1298448" cy="722376"/>
          </a:xfrm>
          <a:prstGeom prst="rect">
            <a:avLst/>
          </a:prstGeom>
          <a:solidFill>
            <a:srgbClr val="060630"/>
          </a:solidFill>
          <a:ln w="12700">
            <a:solidFill>
              <a:srgbClr val="1A1A70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5312664" y="1929384"/>
            <a:ext cx="1207008" cy="6126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Jij verandert</a:t>
            </a:r>
            <a:endParaRPr lang="en-US" sz="850" dirty="0"/>
          </a:p>
          <a:p>
            <a:pPr algn="ctr" indent="0" marL="0">
              <a:buNone/>
            </a:pPr>
            <a:r>
              <a:rPr lang="en-US" sz="85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wereld</a:t>
            </a:r>
            <a:endParaRPr lang="en-US" sz="850" dirty="0"/>
          </a:p>
        </p:txBody>
      </p:sp>
      <p:sp>
        <p:nvSpPr>
          <p:cNvPr id="44" name="Shape 42"/>
          <p:cNvSpPr/>
          <p:nvPr/>
        </p:nvSpPr>
        <p:spPr>
          <a:xfrm>
            <a:off x="6565392" y="1874520"/>
            <a:ext cx="1234440" cy="722376"/>
          </a:xfrm>
          <a:prstGeom prst="rect">
            <a:avLst/>
          </a:prstGeom>
          <a:solidFill>
            <a:srgbClr val="060630"/>
          </a:solidFill>
          <a:ln w="12700">
            <a:solidFill>
              <a:srgbClr val="1A1A70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6611112" y="1929384"/>
            <a:ext cx="1143000" cy="6126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Raakt jou</a:t>
            </a:r>
            <a:endParaRPr lang="en-US" sz="850" dirty="0"/>
          </a:p>
          <a:p>
            <a:pPr algn="ctr" indent="0" marL="0">
              <a:buNone/>
            </a:pPr>
            <a:r>
              <a:rPr lang="en-US" sz="85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 jaren</a:t>
            </a:r>
            <a:endParaRPr lang="en-US" sz="850" dirty="0"/>
          </a:p>
        </p:txBody>
      </p:sp>
      <p:sp>
        <p:nvSpPr>
          <p:cNvPr id="46" name="Shape 44"/>
          <p:cNvSpPr/>
          <p:nvPr/>
        </p:nvSpPr>
        <p:spPr>
          <a:xfrm>
            <a:off x="7799832" y="1874520"/>
            <a:ext cx="1060704" cy="722376"/>
          </a:xfrm>
          <a:prstGeom prst="rect">
            <a:avLst/>
          </a:prstGeom>
          <a:solidFill>
            <a:srgbClr val="060630"/>
          </a:solidFill>
          <a:ln w="12700">
            <a:solidFill>
              <a:srgbClr val="1A1A70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7845552" y="1929384"/>
            <a:ext cx="969264" cy="6126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Samen met</a:t>
            </a:r>
            <a:endParaRPr lang="en-US" sz="850" dirty="0"/>
          </a:p>
          <a:p>
            <a:pPr algn="ctr" indent="0" marL="0">
              <a:buNone/>
            </a:pPr>
            <a:r>
              <a:rPr lang="en-US" sz="85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jouw club</a:t>
            </a:r>
            <a:endParaRPr lang="en-US" sz="850" dirty="0"/>
          </a:p>
        </p:txBody>
      </p:sp>
      <p:sp>
        <p:nvSpPr>
          <p:cNvPr id="48" name="Shape 46"/>
          <p:cNvSpPr/>
          <p:nvPr/>
        </p:nvSpPr>
        <p:spPr>
          <a:xfrm>
            <a:off x="137160" y="2642616"/>
            <a:ext cx="1234440" cy="722376"/>
          </a:xfrm>
          <a:prstGeom prst="rect">
            <a:avLst/>
          </a:prstGeom>
          <a:solidFill>
            <a:srgbClr val="1C8C8C"/>
          </a:solidFill>
          <a:ln w="12700">
            <a:solidFill>
              <a:srgbClr val="1C8C8C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137160" y="2679192"/>
            <a:ext cx="12344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Terugkerend</a:t>
            </a:r>
            <a:endParaRPr lang="en-US" sz="1000" dirty="0"/>
          </a:p>
        </p:txBody>
      </p:sp>
      <p:sp>
        <p:nvSpPr>
          <p:cNvPr id="50" name="Text 48"/>
          <p:cNvSpPr/>
          <p:nvPr/>
        </p:nvSpPr>
        <p:spPr>
          <a:xfrm>
            <a:off x="137160" y="3063240"/>
            <a:ext cx="1234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Versterken</a:t>
            </a:r>
            <a:endParaRPr lang="en-US" sz="800" dirty="0"/>
          </a:p>
        </p:txBody>
      </p:sp>
      <p:sp>
        <p:nvSpPr>
          <p:cNvPr id="51" name="Shape 49"/>
          <p:cNvSpPr/>
          <p:nvPr/>
        </p:nvSpPr>
        <p:spPr>
          <a:xfrm>
            <a:off x="1371600" y="2642616"/>
            <a:ext cx="1298448" cy="722376"/>
          </a:xfrm>
          <a:prstGeom prst="rect">
            <a:avLst/>
          </a:prstGeom>
          <a:solidFill>
            <a:srgbClr val="0A0A50"/>
          </a:solidFill>
          <a:ln w="12700">
            <a:solidFill>
              <a:srgbClr val="1A1A70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1417320" y="2697480"/>
            <a:ext cx="1207008" cy="6126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Als ouder</a:t>
            </a:r>
            <a:endParaRPr lang="en-US" sz="850" dirty="0"/>
          </a:p>
          <a:p>
            <a:pPr algn="ctr" indent="0" marL="0">
              <a:buNone/>
            </a:pPr>
            <a:r>
              <a:rPr lang="en-US" sz="85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weet jij dit</a:t>
            </a:r>
            <a:endParaRPr lang="en-US" sz="850" dirty="0"/>
          </a:p>
        </p:txBody>
      </p:sp>
      <p:sp>
        <p:nvSpPr>
          <p:cNvPr id="53" name="Shape 51"/>
          <p:cNvSpPr/>
          <p:nvPr/>
        </p:nvSpPr>
        <p:spPr>
          <a:xfrm>
            <a:off x="2670048" y="2642616"/>
            <a:ext cx="1298448" cy="722376"/>
          </a:xfrm>
          <a:prstGeom prst="rect">
            <a:avLst/>
          </a:prstGeom>
          <a:solidFill>
            <a:srgbClr val="0A0A50"/>
          </a:solidFill>
          <a:ln w="12700">
            <a:solidFill>
              <a:srgbClr val="1A1A70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2715768" y="2697480"/>
            <a:ext cx="1207008" cy="6126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Consistent</a:t>
            </a:r>
            <a:endParaRPr lang="en-US" sz="850" dirty="0"/>
          </a:p>
          <a:p>
            <a:pPr algn="ctr" indent="0" marL="0">
              <a:buNone/>
            </a:pPr>
            <a:r>
              <a:rPr lang="en-US" sz="85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 geloof</a:t>
            </a:r>
            <a:endParaRPr lang="en-US" sz="850" dirty="0"/>
          </a:p>
        </p:txBody>
      </p:sp>
      <p:sp>
        <p:nvSpPr>
          <p:cNvPr id="55" name="Shape 53"/>
          <p:cNvSpPr/>
          <p:nvPr/>
        </p:nvSpPr>
        <p:spPr>
          <a:xfrm>
            <a:off x="3968496" y="2642616"/>
            <a:ext cx="1298448" cy="722376"/>
          </a:xfrm>
          <a:prstGeom prst="rect">
            <a:avLst/>
          </a:prstGeom>
          <a:solidFill>
            <a:srgbClr val="0A0A50"/>
          </a:solidFill>
          <a:ln w="12700">
            <a:solidFill>
              <a:srgbClr val="1A1A70"/>
            </a:solidFill>
            <a:prstDash val="solid"/>
          </a:ln>
        </p:spPr>
      </p:sp>
      <p:sp>
        <p:nvSpPr>
          <p:cNvPr id="56" name="Text 54"/>
          <p:cNvSpPr/>
          <p:nvPr/>
        </p:nvSpPr>
        <p:spPr>
          <a:xfrm>
            <a:off x="4014216" y="2697480"/>
            <a:ext cx="1207008" cy="6126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Wij staan</a:t>
            </a:r>
            <a:endParaRPr lang="en-US" sz="850" dirty="0"/>
          </a:p>
          <a:p>
            <a:pPr algn="ctr" indent="0" marL="0">
              <a:buNone/>
            </a:pPr>
            <a:r>
              <a:rPr lang="en-US" sz="85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voor elkaar</a:t>
            </a:r>
            <a:endParaRPr lang="en-US" sz="850" dirty="0"/>
          </a:p>
        </p:txBody>
      </p:sp>
      <p:sp>
        <p:nvSpPr>
          <p:cNvPr id="57" name="Shape 55"/>
          <p:cNvSpPr/>
          <p:nvPr/>
        </p:nvSpPr>
        <p:spPr>
          <a:xfrm>
            <a:off x="5266944" y="2642616"/>
            <a:ext cx="1298448" cy="722376"/>
          </a:xfrm>
          <a:prstGeom prst="rect">
            <a:avLst/>
          </a:prstGeom>
          <a:solidFill>
            <a:srgbClr val="0A0A50"/>
          </a:solidFill>
          <a:ln w="12700">
            <a:solidFill>
              <a:srgbClr val="1A1A70"/>
            </a:solidFill>
            <a:prstDash val="solid"/>
          </a:ln>
        </p:spPr>
      </p:sp>
      <p:sp>
        <p:nvSpPr>
          <p:cNvPr id="58" name="Text 56"/>
          <p:cNvSpPr/>
          <p:nvPr/>
        </p:nvSpPr>
        <p:spPr>
          <a:xfrm>
            <a:off x="5312664" y="2697480"/>
            <a:ext cx="1207008" cy="6126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Jij blijft</a:t>
            </a:r>
            <a:endParaRPr lang="en-US" sz="850" dirty="0"/>
          </a:p>
          <a:p>
            <a:pPr algn="ctr" indent="0" marL="0">
              <a:buNone/>
            </a:pPr>
            <a:r>
              <a:rPr lang="en-US" sz="85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het verschil</a:t>
            </a:r>
            <a:endParaRPr lang="en-US" sz="850" dirty="0"/>
          </a:p>
        </p:txBody>
      </p:sp>
      <p:sp>
        <p:nvSpPr>
          <p:cNvPr id="59" name="Shape 57"/>
          <p:cNvSpPr/>
          <p:nvPr/>
        </p:nvSpPr>
        <p:spPr>
          <a:xfrm>
            <a:off x="6565392" y="2642616"/>
            <a:ext cx="1234440" cy="722376"/>
          </a:xfrm>
          <a:prstGeom prst="rect">
            <a:avLst/>
          </a:prstGeom>
          <a:solidFill>
            <a:srgbClr val="0A0A50"/>
          </a:solidFill>
          <a:ln w="12700">
            <a:solidFill>
              <a:srgbClr val="1A1A70"/>
            </a:solidFill>
            <a:prstDash val="solid"/>
          </a:ln>
        </p:spPr>
      </p:sp>
      <p:sp>
        <p:nvSpPr>
          <p:cNvPr id="60" name="Text 58"/>
          <p:cNvSpPr/>
          <p:nvPr/>
        </p:nvSpPr>
        <p:spPr>
          <a:xfrm>
            <a:off x="6611112" y="2697480"/>
            <a:ext cx="1143000" cy="6126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Passie</a:t>
            </a:r>
            <a:endParaRPr lang="en-US" sz="850" dirty="0"/>
          </a:p>
          <a:p>
            <a:pPr algn="ctr" indent="0" marL="0">
              <a:buNone/>
            </a:pPr>
            <a:r>
              <a:rPr lang="en-US" sz="85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werkt door</a:t>
            </a:r>
            <a:endParaRPr lang="en-US" sz="850" dirty="0"/>
          </a:p>
        </p:txBody>
      </p:sp>
      <p:sp>
        <p:nvSpPr>
          <p:cNvPr id="61" name="Shape 59"/>
          <p:cNvSpPr/>
          <p:nvPr/>
        </p:nvSpPr>
        <p:spPr>
          <a:xfrm>
            <a:off x="7799832" y="2642616"/>
            <a:ext cx="1060704" cy="722376"/>
          </a:xfrm>
          <a:prstGeom prst="rect">
            <a:avLst/>
          </a:prstGeom>
          <a:solidFill>
            <a:srgbClr val="0A0A50"/>
          </a:solidFill>
          <a:ln w="12700">
            <a:solidFill>
              <a:srgbClr val="1A1A70"/>
            </a:solidFill>
            <a:prstDash val="solid"/>
          </a:ln>
        </p:spPr>
      </p:sp>
      <p:sp>
        <p:nvSpPr>
          <p:cNvPr id="62" name="Text 60"/>
          <p:cNvSpPr/>
          <p:nvPr/>
        </p:nvSpPr>
        <p:spPr>
          <a:xfrm>
            <a:off x="7845552" y="2697480"/>
            <a:ext cx="969264" cy="6126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Samen met</a:t>
            </a:r>
            <a:endParaRPr lang="en-US" sz="850" dirty="0"/>
          </a:p>
          <a:p>
            <a:pPr algn="ctr" indent="0" marL="0">
              <a:buNone/>
            </a:pPr>
            <a:r>
              <a:rPr lang="en-US" sz="85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duizenden</a:t>
            </a:r>
            <a:endParaRPr lang="en-US" sz="850" dirty="0"/>
          </a:p>
        </p:txBody>
      </p:sp>
      <p:sp>
        <p:nvSpPr>
          <p:cNvPr id="63" name="Shape 61"/>
          <p:cNvSpPr/>
          <p:nvPr/>
        </p:nvSpPr>
        <p:spPr>
          <a:xfrm>
            <a:off x="137160" y="3410712"/>
            <a:ext cx="1234440" cy="722376"/>
          </a:xfrm>
          <a:prstGeom prst="rect">
            <a:avLst/>
          </a:prstGeom>
          <a:solidFill>
            <a:srgbClr val="145E5E"/>
          </a:solidFill>
          <a:ln w="12700">
            <a:solidFill>
              <a:srgbClr val="145E5E"/>
            </a:solidFill>
            <a:prstDash val="solid"/>
          </a:ln>
        </p:spPr>
      </p:sp>
      <p:sp>
        <p:nvSpPr>
          <p:cNvPr id="64" name="Text 62"/>
          <p:cNvSpPr/>
          <p:nvPr/>
        </p:nvSpPr>
        <p:spPr>
          <a:xfrm>
            <a:off x="137160" y="3447288"/>
            <a:ext cx="12344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Eenmalig</a:t>
            </a:r>
            <a:endParaRPr lang="en-US" sz="1000" dirty="0"/>
          </a:p>
        </p:txBody>
      </p:sp>
      <p:sp>
        <p:nvSpPr>
          <p:cNvPr id="65" name="Text 63"/>
          <p:cNvSpPr/>
          <p:nvPr/>
        </p:nvSpPr>
        <p:spPr>
          <a:xfrm>
            <a:off x="137160" y="3831336"/>
            <a:ext cx="1234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Bevestigen</a:t>
            </a:r>
            <a:endParaRPr lang="en-US" sz="800" dirty="0"/>
          </a:p>
        </p:txBody>
      </p:sp>
      <p:sp>
        <p:nvSpPr>
          <p:cNvPr id="66" name="Shape 64"/>
          <p:cNvSpPr/>
          <p:nvPr/>
        </p:nvSpPr>
        <p:spPr>
          <a:xfrm>
            <a:off x="1371600" y="3410712"/>
            <a:ext cx="1298448" cy="722376"/>
          </a:xfrm>
          <a:prstGeom prst="rect">
            <a:avLst/>
          </a:prstGeom>
          <a:solidFill>
            <a:srgbClr val="060630"/>
          </a:solidFill>
          <a:ln w="12700">
            <a:solidFill>
              <a:srgbClr val="1A1A70"/>
            </a:solidFill>
            <a:prstDash val="solid"/>
          </a:ln>
        </p:spPr>
      </p:sp>
      <p:sp>
        <p:nvSpPr>
          <p:cNvPr id="67" name="Text 65"/>
          <p:cNvSpPr/>
          <p:nvPr/>
        </p:nvSpPr>
        <p:spPr>
          <a:xfrm>
            <a:off x="1417320" y="3465576"/>
            <a:ext cx="1207008" cy="6126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Jij houdt</a:t>
            </a:r>
            <a:endParaRPr lang="en-US" sz="850" dirty="0"/>
          </a:p>
          <a:p>
            <a:pPr algn="ctr" indent="0" marL="0">
              <a:buNone/>
            </a:pPr>
            <a:r>
              <a:rPr lang="en-US" sz="85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van hen</a:t>
            </a:r>
            <a:endParaRPr lang="en-US" sz="850" dirty="0"/>
          </a:p>
        </p:txBody>
      </p:sp>
      <p:sp>
        <p:nvSpPr>
          <p:cNvPr id="68" name="Shape 66"/>
          <p:cNvSpPr/>
          <p:nvPr/>
        </p:nvSpPr>
        <p:spPr>
          <a:xfrm>
            <a:off x="2670048" y="3410712"/>
            <a:ext cx="1298448" cy="722376"/>
          </a:xfrm>
          <a:prstGeom prst="rect">
            <a:avLst/>
          </a:prstGeom>
          <a:solidFill>
            <a:srgbClr val="060630"/>
          </a:solidFill>
          <a:ln w="12700">
            <a:solidFill>
              <a:srgbClr val="1A1A70"/>
            </a:solidFill>
            <a:prstDash val="solid"/>
          </a:ln>
        </p:spPr>
      </p:sp>
      <p:sp>
        <p:nvSpPr>
          <p:cNvPr id="69" name="Text 67"/>
          <p:cNvSpPr/>
          <p:nvPr/>
        </p:nvSpPr>
        <p:spPr>
          <a:xfrm>
            <a:off x="2715768" y="3465576"/>
            <a:ext cx="1207008" cy="6126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 voelde</a:t>
            </a:r>
            <a:endParaRPr lang="en-US" sz="850" dirty="0"/>
          </a:p>
          <a:p>
            <a:pPr algn="ctr" indent="0" marL="0">
              <a:buNone/>
            </a:pPr>
            <a:r>
              <a:rPr lang="en-US" sz="85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goed, toch?</a:t>
            </a:r>
            <a:endParaRPr lang="en-US" sz="850" dirty="0"/>
          </a:p>
        </p:txBody>
      </p:sp>
      <p:sp>
        <p:nvSpPr>
          <p:cNvPr id="70" name="Shape 68"/>
          <p:cNvSpPr/>
          <p:nvPr/>
        </p:nvSpPr>
        <p:spPr>
          <a:xfrm>
            <a:off x="3968496" y="3410712"/>
            <a:ext cx="1298448" cy="722376"/>
          </a:xfrm>
          <a:prstGeom prst="rect">
            <a:avLst/>
          </a:prstGeom>
          <a:solidFill>
            <a:srgbClr val="060630"/>
          </a:solidFill>
          <a:ln w="12700">
            <a:solidFill>
              <a:srgbClr val="1A1A70"/>
            </a:solidFill>
            <a:prstDash val="solid"/>
          </a:ln>
        </p:spPr>
      </p:sp>
      <p:sp>
        <p:nvSpPr>
          <p:cNvPr id="71" name="Text 69"/>
          <p:cNvSpPr/>
          <p:nvPr/>
        </p:nvSpPr>
        <p:spPr>
          <a:xfrm>
            <a:off x="4014216" y="3465576"/>
            <a:ext cx="1207008" cy="6126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Trots op</a:t>
            </a:r>
            <a:endParaRPr lang="en-US" sz="850" dirty="0"/>
          </a:p>
          <a:p>
            <a:pPr algn="ctr" indent="0" marL="0">
              <a:buNone/>
            </a:pPr>
            <a:r>
              <a:rPr lang="en-US" sz="85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Nederland</a:t>
            </a:r>
            <a:endParaRPr lang="en-US" sz="850" dirty="0"/>
          </a:p>
        </p:txBody>
      </p:sp>
      <p:sp>
        <p:nvSpPr>
          <p:cNvPr id="72" name="Shape 70"/>
          <p:cNvSpPr/>
          <p:nvPr/>
        </p:nvSpPr>
        <p:spPr>
          <a:xfrm>
            <a:off x="5266944" y="3410712"/>
            <a:ext cx="1298448" cy="722376"/>
          </a:xfrm>
          <a:prstGeom prst="rect">
            <a:avLst/>
          </a:prstGeom>
          <a:solidFill>
            <a:srgbClr val="060630"/>
          </a:solidFill>
          <a:ln w="12700">
            <a:solidFill>
              <a:srgbClr val="1A1A70"/>
            </a:solidFill>
            <a:prstDash val="solid"/>
          </a:ln>
        </p:spPr>
      </p:sp>
      <p:sp>
        <p:nvSpPr>
          <p:cNvPr id="73" name="Text 71"/>
          <p:cNvSpPr/>
          <p:nvPr/>
        </p:nvSpPr>
        <p:spPr>
          <a:xfrm>
            <a:off x="5312664" y="3465576"/>
            <a:ext cx="1207008" cy="6126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Jij deed</a:t>
            </a:r>
            <a:endParaRPr lang="en-US" sz="850" dirty="0"/>
          </a:p>
          <a:p>
            <a:pPr algn="ctr" indent="0" marL="0">
              <a:buNone/>
            </a:pPr>
            <a:r>
              <a:rPr lang="en-US" sz="85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iets</a:t>
            </a:r>
            <a:endParaRPr lang="en-US" sz="850" dirty="0"/>
          </a:p>
        </p:txBody>
      </p:sp>
      <p:sp>
        <p:nvSpPr>
          <p:cNvPr id="74" name="Shape 72"/>
          <p:cNvSpPr/>
          <p:nvPr/>
        </p:nvSpPr>
        <p:spPr>
          <a:xfrm>
            <a:off x="6565392" y="3410712"/>
            <a:ext cx="1234440" cy="722376"/>
          </a:xfrm>
          <a:prstGeom prst="rect">
            <a:avLst/>
          </a:prstGeom>
          <a:solidFill>
            <a:srgbClr val="060630"/>
          </a:solidFill>
          <a:ln w="12700">
            <a:solidFill>
              <a:srgbClr val="1A1A70"/>
            </a:solidFill>
            <a:prstDash val="solid"/>
          </a:ln>
        </p:spPr>
      </p:sp>
      <p:sp>
        <p:nvSpPr>
          <p:cNvPr id="75" name="Text 73"/>
          <p:cNvSpPr/>
          <p:nvPr/>
        </p:nvSpPr>
        <p:spPr>
          <a:xfrm>
            <a:off x="6611112" y="3465576"/>
            <a:ext cx="1143000" cy="6126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Dit past</a:t>
            </a:r>
            <a:endParaRPr lang="en-US" sz="850" dirty="0"/>
          </a:p>
          <a:p>
            <a:pPr algn="ctr" indent="0" marL="0">
              <a:buNone/>
            </a:pPr>
            <a:r>
              <a:rPr lang="en-US" sz="85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bij jou</a:t>
            </a:r>
            <a:endParaRPr lang="en-US" sz="850" dirty="0"/>
          </a:p>
        </p:txBody>
      </p:sp>
      <p:sp>
        <p:nvSpPr>
          <p:cNvPr id="76" name="Shape 74"/>
          <p:cNvSpPr/>
          <p:nvPr/>
        </p:nvSpPr>
        <p:spPr>
          <a:xfrm>
            <a:off x="7799832" y="3410712"/>
            <a:ext cx="1060704" cy="722376"/>
          </a:xfrm>
          <a:prstGeom prst="rect">
            <a:avLst/>
          </a:prstGeom>
          <a:solidFill>
            <a:srgbClr val="060630"/>
          </a:solidFill>
          <a:ln w="12700">
            <a:solidFill>
              <a:srgbClr val="1A1A70"/>
            </a:solidFill>
            <a:prstDash val="solid"/>
          </a:ln>
        </p:spPr>
      </p:sp>
      <p:sp>
        <p:nvSpPr>
          <p:cNvPr id="77" name="Text 75"/>
          <p:cNvSpPr/>
          <p:nvPr/>
        </p:nvSpPr>
        <p:spPr>
          <a:xfrm>
            <a:off x="7845552" y="3465576"/>
            <a:ext cx="969264" cy="6126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 als</a:t>
            </a:r>
            <a:endParaRPr lang="en-US" sz="850" dirty="0"/>
          </a:p>
          <a:p>
            <a:pPr algn="ctr" indent="0" marL="0">
              <a:buNone/>
            </a:pPr>
            <a:r>
              <a:rPr lang="en-US" sz="85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 vrienden</a:t>
            </a:r>
            <a:endParaRPr lang="en-US" sz="850" dirty="0"/>
          </a:p>
        </p:txBody>
      </p:sp>
      <p:sp>
        <p:nvSpPr>
          <p:cNvPr id="78" name="Shape 76"/>
          <p:cNvSpPr/>
          <p:nvPr/>
        </p:nvSpPr>
        <p:spPr>
          <a:xfrm>
            <a:off x="137160" y="4178808"/>
            <a:ext cx="1234440" cy="722376"/>
          </a:xfrm>
          <a:prstGeom prst="rect">
            <a:avLst/>
          </a:prstGeom>
          <a:solidFill>
            <a:srgbClr val="0D3F3F"/>
          </a:solidFill>
          <a:ln w="12700">
            <a:solidFill>
              <a:srgbClr val="0D3F3F"/>
            </a:solidFill>
            <a:prstDash val="solid"/>
          </a:ln>
        </p:spPr>
      </p:sp>
      <p:sp>
        <p:nvSpPr>
          <p:cNvPr id="79" name="Text 77"/>
          <p:cNvSpPr/>
          <p:nvPr/>
        </p:nvSpPr>
        <p:spPr>
          <a:xfrm>
            <a:off x="137160" y="4215384"/>
            <a:ext cx="12344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Prospect</a:t>
            </a:r>
            <a:endParaRPr lang="en-US" sz="1000" dirty="0"/>
          </a:p>
        </p:txBody>
      </p:sp>
      <p:sp>
        <p:nvSpPr>
          <p:cNvPr id="80" name="Text 78"/>
          <p:cNvSpPr/>
          <p:nvPr/>
        </p:nvSpPr>
        <p:spPr>
          <a:xfrm>
            <a:off x="137160" y="4599432"/>
            <a:ext cx="1234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Triggeren</a:t>
            </a:r>
            <a:endParaRPr lang="en-US" sz="800" dirty="0"/>
          </a:p>
        </p:txBody>
      </p:sp>
      <p:sp>
        <p:nvSpPr>
          <p:cNvPr id="81" name="Shape 79"/>
          <p:cNvSpPr/>
          <p:nvPr/>
        </p:nvSpPr>
        <p:spPr>
          <a:xfrm>
            <a:off x="1371600" y="4178808"/>
            <a:ext cx="1298448" cy="722376"/>
          </a:xfrm>
          <a:prstGeom prst="rect">
            <a:avLst/>
          </a:prstGeom>
          <a:solidFill>
            <a:srgbClr val="0A0A50"/>
          </a:solidFill>
          <a:ln w="12700">
            <a:solidFill>
              <a:srgbClr val="1A1A70"/>
            </a:solidFill>
            <a:prstDash val="solid"/>
          </a:ln>
        </p:spPr>
      </p:sp>
      <p:sp>
        <p:nvSpPr>
          <p:cNvPr id="82" name="Text 80"/>
          <p:cNvSpPr/>
          <p:nvPr/>
        </p:nvSpPr>
        <p:spPr>
          <a:xfrm>
            <a:off x="1417320" y="4233672"/>
            <a:ext cx="1207008" cy="6126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Stel je voor:</a:t>
            </a:r>
            <a:endParaRPr lang="en-US" sz="850" dirty="0"/>
          </a:p>
          <a:p>
            <a:pPr algn="ctr" indent="0" marL="0">
              <a:buNone/>
            </a:pPr>
            <a:r>
              <a:rPr lang="en-US" sz="85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jouw kind...</a:t>
            </a:r>
            <a:endParaRPr lang="en-US" sz="850" dirty="0"/>
          </a:p>
        </p:txBody>
      </p:sp>
      <p:sp>
        <p:nvSpPr>
          <p:cNvPr id="83" name="Shape 81"/>
          <p:cNvSpPr/>
          <p:nvPr/>
        </p:nvSpPr>
        <p:spPr>
          <a:xfrm>
            <a:off x="2670048" y="4178808"/>
            <a:ext cx="1298448" cy="722376"/>
          </a:xfrm>
          <a:prstGeom prst="rect">
            <a:avLst/>
          </a:prstGeom>
          <a:solidFill>
            <a:srgbClr val="0A0A50"/>
          </a:solidFill>
          <a:ln w="12700">
            <a:solidFill>
              <a:srgbClr val="1A1A70"/>
            </a:solidFill>
            <a:prstDash val="solid"/>
          </a:ln>
        </p:spPr>
      </p:sp>
      <p:sp>
        <p:nvSpPr>
          <p:cNvPr id="84" name="Text 82"/>
          <p:cNvSpPr/>
          <p:nvPr/>
        </p:nvSpPr>
        <p:spPr>
          <a:xfrm>
            <a:off x="2715768" y="4233672"/>
            <a:ext cx="1207008" cy="6126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 dit niet</a:t>
            </a:r>
            <a:endParaRPr lang="en-US" sz="850" dirty="0"/>
          </a:p>
          <a:p>
            <a:pPr algn="ctr" indent="0" marL="0">
              <a:buNone/>
            </a:pPr>
            <a:r>
              <a:rPr lang="en-US" sz="85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jouw plicht?</a:t>
            </a:r>
            <a:endParaRPr lang="en-US" sz="850" dirty="0"/>
          </a:p>
        </p:txBody>
      </p:sp>
      <p:sp>
        <p:nvSpPr>
          <p:cNvPr id="85" name="Shape 83"/>
          <p:cNvSpPr/>
          <p:nvPr/>
        </p:nvSpPr>
        <p:spPr>
          <a:xfrm>
            <a:off x="3968496" y="4178808"/>
            <a:ext cx="1298448" cy="722376"/>
          </a:xfrm>
          <a:prstGeom prst="rect">
            <a:avLst/>
          </a:prstGeom>
          <a:solidFill>
            <a:srgbClr val="0A0A50"/>
          </a:solidFill>
          <a:ln w="12700">
            <a:solidFill>
              <a:srgbClr val="1A1A70"/>
            </a:solidFill>
            <a:prstDash val="solid"/>
          </a:ln>
        </p:spPr>
      </p:sp>
      <p:sp>
        <p:nvSpPr>
          <p:cNvPr id="86" name="Text 84"/>
          <p:cNvSpPr/>
          <p:nvPr/>
        </p:nvSpPr>
        <p:spPr>
          <a:xfrm>
            <a:off x="4014216" y="4233672"/>
            <a:ext cx="1207008" cy="6126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Nederland</a:t>
            </a:r>
            <a:endParaRPr lang="en-US" sz="850" dirty="0"/>
          </a:p>
          <a:p>
            <a:pPr algn="ctr" indent="0" marL="0">
              <a:buNone/>
            </a:pPr>
            <a:r>
              <a:rPr lang="en-US" sz="85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helpt</a:t>
            </a:r>
            <a:endParaRPr lang="en-US" sz="850" dirty="0"/>
          </a:p>
        </p:txBody>
      </p:sp>
      <p:sp>
        <p:nvSpPr>
          <p:cNvPr id="87" name="Shape 85"/>
          <p:cNvSpPr/>
          <p:nvPr/>
        </p:nvSpPr>
        <p:spPr>
          <a:xfrm>
            <a:off x="5266944" y="4178808"/>
            <a:ext cx="1298448" cy="722376"/>
          </a:xfrm>
          <a:prstGeom prst="rect">
            <a:avLst/>
          </a:prstGeom>
          <a:solidFill>
            <a:srgbClr val="0A0A50"/>
          </a:solidFill>
          <a:ln w="12700">
            <a:solidFill>
              <a:srgbClr val="1A1A70"/>
            </a:solidFill>
            <a:prstDash val="solid"/>
          </a:ln>
        </p:spPr>
      </p:sp>
      <p:sp>
        <p:nvSpPr>
          <p:cNvPr id="88" name="Text 86"/>
          <p:cNvSpPr/>
          <p:nvPr/>
        </p:nvSpPr>
        <p:spPr>
          <a:xfrm>
            <a:off x="5312664" y="4233672"/>
            <a:ext cx="1207008" cy="6126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Dit kun jij</a:t>
            </a:r>
            <a:endParaRPr lang="en-US" sz="850" dirty="0"/>
          </a:p>
          <a:p>
            <a:pPr algn="ctr" indent="0" marL="0">
              <a:buNone/>
            </a:pPr>
            <a:r>
              <a:rPr lang="en-US" sz="85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niet negeren</a:t>
            </a:r>
            <a:endParaRPr lang="en-US" sz="850" dirty="0"/>
          </a:p>
        </p:txBody>
      </p:sp>
      <p:sp>
        <p:nvSpPr>
          <p:cNvPr id="89" name="Shape 87"/>
          <p:cNvSpPr/>
          <p:nvPr/>
        </p:nvSpPr>
        <p:spPr>
          <a:xfrm>
            <a:off x="6565392" y="4178808"/>
            <a:ext cx="1234440" cy="722376"/>
          </a:xfrm>
          <a:prstGeom prst="rect">
            <a:avLst/>
          </a:prstGeom>
          <a:solidFill>
            <a:srgbClr val="0A0A50"/>
          </a:solidFill>
          <a:ln w="12700">
            <a:solidFill>
              <a:srgbClr val="1A1A70"/>
            </a:solidFill>
            <a:prstDash val="solid"/>
          </a:ln>
        </p:spPr>
      </p:sp>
      <p:sp>
        <p:nvSpPr>
          <p:cNvPr id="90" name="Text 88"/>
          <p:cNvSpPr/>
          <p:nvPr/>
        </p:nvSpPr>
        <p:spPr>
          <a:xfrm>
            <a:off x="6611112" y="4233672"/>
            <a:ext cx="1143000" cy="6126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Jij houdt</a:t>
            </a:r>
            <a:endParaRPr lang="en-US" sz="850" dirty="0"/>
          </a:p>
          <a:p>
            <a:pPr algn="ctr" indent="0" marL="0">
              <a:buNone/>
            </a:pPr>
            <a:r>
              <a:rPr lang="en-US" sz="85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hier van</a:t>
            </a:r>
            <a:endParaRPr lang="en-US" sz="850" dirty="0"/>
          </a:p>
        </p:txBody>
      </p:sp>
      <p:sp>
        <p:nvSpPr>
          <p:cNvPr id="91" name="Shape 89"/>
          <p:cNvSpPr/>
          <p:nvPr/>
        </p:nvSpPr>
        <p:spPr>
          <a:xfrm>
            <a:off x="7799832" y="4178808"/>
            <a:ext cx="1060704" cy="722376"/>
          </a:xfrm>
          <a:prstGeom prst="rect">
            <a:avLst/>
          </a:prstGeom>
          <a:solidFill>
            <a:srgbClr val="0A0A50"/>
          </a:solidFill>
          <a:ln w="12700">
            <a:solidFill>
              <a:srgbClr val="1A1A70"/>
            </a:solidFill>
            <a:prstDash val="solid"/>
          </a:ln>
        </p:spPr>
      </p:sp>
      <p:sp>
        <p:nvSpPr>
          <p:cNvPr id="92" name="Text 90"/>
          <p:cNvSpPr/>
          <p:nvPr/>
        </p:nvSpPr>
        <p:spPr>
          <a:xfrm>
            <a:off x="7845552" y="4233672"/>
            <a:ext cx="969264" cy="6126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Jouw mensen</a:t>
            </a:r>
            <a:endParaRPr lang="en-US" sz="850" dirty="0"/>
          </a:p>
          <a:p>
            <a:pPr algn="ctr" indent="0" marL="0">
              <a:buNone/>
            </a:pPr>
            <a:r>
              <a:rPr lang="en-US" sz="85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doen dit ook</a:t>
            </a:r>
            <a:endParaRPr lang="en-US" sz="850" dirty="0"/>
          </a:p>
        </p:txBody>
      </p:sp>
      <p:sp>
        <p:nvSpPr>
          <p:cNvPr id="93" name="Shape 91"/>
          <p:cNvSpPr/>
          <p:nvPr/>
        </p:nvSpPr>
        <p:spPr>
          <a:xfrm>
            <a:off x="365760" y="4663440"/>
            <a:ext cx="1097280" cy="292608"/>
          </a:xfrm>
          <a:prstGeom prst="rect">
            <a:avLst/>
          </a:prstGeom>
          <a:solidFill>
            <a:srgbClr val="BD3DDB"/>
          </a:solidFill>
          <a:ln w="12700">
            <a:solidFill>
              <a:srgbClr val="BD3DDB"/>
            </a:solidFill>
            <a:prstDash val="solid"/>
          </a:ln>
        </p:spPr>
      </p:sp>
      <p:sp>
        <p:nvSpPr>
          <p:cNvPr id="94" name="Text 92"/>
          <p:cNvSpPr/>
          <p:nvPr/>
        </p:nvSpPr>
        <p:spPr>
          <a:xfrm>
            <a:off x="365760" y="4663440"/>
            <a:ext cx="1097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AXELIO</a:t>
            </a:r>
            <a:endParaRPr lang="en-US" sz="1100" dirty="0"/>
          </a:p>
        </p:txBody>
      </p:sp>
      <p:sp>
        <p:nvSpPr>
          <p:cNvPr id="95" name="Text 93"/>
          <p:cNvSpPr/>
          <p:nvPr/>
        </p:nvSpPr>
        <p:spPr>
          <a:xfrm>
            <a:off x="8503920" y="47548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888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34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13232"/>
          </a:xfrm>
          <a:prstGeom prst="rect">
            <a:avLst/>
          </a:prstGeom>
          <a:solidFill>
            <a:srgbClr val="BD3DDB"/>
          </a:solidFill>
          <a:ln w="12700">
            <a:solidFill>
              <a:srgbClr val="BD3DD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50392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Hoe achterhaal je de identiteit van een donateur?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274320" y="868680"/>
            <a:ext cx="1581912" cy="3840480"/>
          </a:xfrm>
          <a:prstGeom prst="rect">
            <a:avLst/>
          </a:prstGeom>
          <a:solidFill>
            <a:srgbClr val="BD3DDB">
              <a:alpha val="88000"/>
            </a:srgbClr>
          </a:solidFill>
          <a:ln w="12700">
            <a:solidFill>
              <a:srgbClr val="BD3DDB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274320" y="868680"/>
            <a:ext cx="1581912" cy="64008"/>
          </a:xfrm>
          <a:prstGeom prst="rect">
            <a:avLst/>
          </a:prstGeom>
          <a:solidFill>
            <a:srgbClr val="BD3DDB"/>
          </a:solidFill>
          <a:ln w="12700">
            <a:solidFill>
              <a:srgbClr val="BD3DDB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822960" y="960120"/>
            <a:ext cx="502920" cy="502920"/>
          </a:xfrm>
          <a:prstGeom prst="ellipse">
            <a:avLst/>
          </a:prstGeom>
          <a:solidFill>
            <a:srgbClr val="BD3DDB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22960" y="96012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365760" y="1600200"/>
            <a:ext cx="14173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Formulier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365760" y="2331720"/>
            <a:ext cx="1417320" cy="2103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keuzevraag: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"Wat beweegt u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 te geven?"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1993392" y="868680"/>
            <a:ext cx="1581912" cy="3840480"/>
          </a:xfrm>
          <a:prstGeom prst="rect">
            <a:avLst/>
          </a:prstGeom>
          <a:solidFill>
            <a:srgbClr val="8B2BA5">
              <a:alpha val="88000"/>
            </a:srgbClr>
          </a:solidFill>
          <a:ln w="12700">
            <a:solidFill>
              <a:srgbClr val="8B2BA5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993392" y="868680"/>
            <a:ext cx="1581912" cy="64008"/>
          </a:xfrm>
          <a:prstGeom prst="rect">
            <a:avLst/>
          </a:prstGeom>
          <a:solidFill>
            <a:srgbClr val="8B2BA5"/>
          </a:solidFill>
          <a:ln w="12700">
            <a:solidFill>
              <a:srgbClr val="8B2BA5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2542032" y="960120"/>
            <a:ext cx="502920" cy="502920"/>
          </a:xfrm>
          <a:prstGeom prst="ellipse">
            <a:avLst/>
          </a:prstGeom>
          <a:solidFill>
            <a:srgbClr val="8B2BA5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542032" y="96012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2084832" y="1600200"/>
            <a:ext cx="14173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Welkomst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survey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2084832" y="2331720"/>
            <a:ext cx="1417320" cy="2103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Max. 3 vragen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binnen 48 uur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 eerste gift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3712464" y="868680"/>
            <a:ext cx="1581912" cy="3840480"/>
          </a:xfrm>
          <a:prstGeom prst="rect">
            <a:avLst/>
          </a:prstGeom>
          <a:solidFill>
            <a:srgbClr val="1C8C8C">
              <a:alpha val="88000"/>
            </a:srgbClr>
          </a:solidFill>
          <a:ln w="12700">
            <a:solidFill>
              <a:srgbClr val="1C8C8C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3712464" y="868680"/>
            <a:ext cx="1581912" cy="64008"/>
          </a:xfrm>
          <a:prstGeom prst="rect">
            <a:avLst/>
          </a:prstGeom>
          <a:solidFill>
            <a:srgbClr val="1C8C8C"/>
          </a:solidFill>
          <a:ln w="12700">
            <a:solidFill>
              <a:srgbClr val="1C8C8C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261104" y="960120"/>
            <a:ext cx="502920" cy="502920"/>
          </a:xfrm>
          <a:prstGeom prst="ellipse">
            <a:avLst/>
          </a:prstGeom>
          <a:solidFill>
            <a:srgbClr val="1C8C8C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261104" y="96012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3803904" y="1600200"/>
            <a:ext cx="14173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CRM-analyse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3803904" y="2331720"/>
            <a:ext cx="1417320" cy="2103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Campagnebron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content-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respons volgen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5431536" y="868680"/>
            <a:ext cx="1581912" cy="3840480"/>
          </a:xfrm>
          <a:prstGeom prst="rect">
            <a:avLst/>
          </a:prstGeom>
          <a:solidFill>
            <a:srgbClr val="156A6A">
              <a:alpha val="88000"/>
            </a:srgbClr>
          </a:solidFill>
          <a:ln w="12700">
            <a:solidFill>
              <a:srgbClr val="156A6A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5431536" y="868680"/>
            <a:ext cx="1581912" cy="64008"/>
          </a:xfrm>
          <a:prstGeom prst="rect">
            <a:avLst/>
          </a:prstGeom>
          <a:solidFill>
            <a:srgbClr val="156A6A"/>
          </a:solidFill>
          <a:ln w="12700">
            <a:solidFill>
              <a:srgbClr val="156A6A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5980176" y="960120"/>
            <a:ext cx="502920" cy="502920"/>
          </a:xfrm>
          <a:prstGeom prst="ellipse">
            <a:avLst/>
          </a:prstGeom>
          <a:solidFill>
            <a:srgbClr val="156A6A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980176" y="96012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5522976" y="1600200"/>
            <a:ext cx="14173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Gesprek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5522976" y="2331720"/>
            <a:ext cx="1417320" cy="2103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Persoonlijk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voor loyale &amp;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hoge gevers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7150608" y="868680"/>
            <a:ext cx="1581912" cy="3840480"/>
          </a:xfrm>
          <a:prstGeom prst="rect">
            <a:avLst/>
          </a:prstGeom>
          <a:solidFill>
            <a:srgbClr val="F95A00">
              <a:alpha val="88000"/>
            </a:srgbClr>
          </a:solidFill>
          <a:ln w="12700">
            <a:solidFill>
              <a:srgbClr val="F95A00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7150608" y="868680"/>
            <a:ext cx="1581912" cy="64008"/>
          </a:xfrm>
          <a:prstGeom prst="rect">
            <a:avLst/>
          </a:prstGeom>
          <a:solidFill>
            <a:srgbClr val="F95A00"/>
          </a:solidFill>
          <a:ln w="12700">
            <a:solidFill>
              <a:srgbClr val="F95A00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7699248" y="960120"/>
            <a:ext cx="502920" cy="502920"/>
          </a:xfrm>
          <a:prstGeom prst="ellipse">
            <a:avLst/>
          </a:prstGeom>
          <a:solidFill>
            <a:srgbClr val="F95A00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7699248" y="96012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600" dirty="0"/>
          </a:p>
        </p:txBody>
      </p:sp>
      <p:sp>
        <p:nvSpPr>
          <p:cNvPr id="32" name="Text 30"/>
          <p:cNvSpPr/>
          <p:nvPr/>
        </p:nvSpPr>
        <p:spPr>
          <a:xfrm>
            <a:off x="7242048" y="1600200"/>
            <a:ext cx="14173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A/B-test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frames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7242048" y="2331720"/>
            <a:ext cx="1417320" cy="2103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Welk identiteits-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frame converteert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beter?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320040" y="4773168"/>
            <a:ext cx="8503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1C8C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Identiteit achterhalen is geen eenmalig moment — het is een proces over de gehele levensduur van de relatie.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365760" y="4663440"/>
            <a:ext cx="1097280" cy="292608"/>
          </a:xfrm>
          <a:prstGeom prst="rect">
            <a:avLst/>
          </a:prstGeom>
          <a:solidFill>
            <a:srgbClr val="BD3DDB"/>
          </a:solidFill>
          <a:ln w="12700">
            <a:solidFill>
              <a:srgbClr val="BD3DDB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365760" y="4663440"/>
            <a:ext cx="1097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AXELIO</a:t>
            </a:r>
            <a:endParaRPr lang="en-US" sz="1100" dirty="0"/>
          </a:p>
        </p:txBody>
      </p:sp>
      <p:sp>
        <p:nvSpPr>
          <p:cNvPr id="37" name="Text 35"/>
          <p:cNvSpPr/>
          <p:nvPr/>
        </p:nvSpPr>
        <p:spPr>
          <a:xfrm>
            <a:off x="8503920" y="47548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888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A006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BD3DDB"/>
          </a:solidFill>
          <a:ln w="12700">
            <a:solidFill>
              <a:srgbClr val="BD3DD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5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POLL  2 VAN 2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82296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Vanuit welke identiteit denkt u dat</a:t>
            </a:r>
            <a:endParaRPr lang="en-US" sz="2800" dirty="0"/>
          </a:p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uw donateurs het vaakst geven?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457200" y="2423160"/>
            <a:ext cx="8229600" cy="365760"/>
          </a:xfrm>
          <a:prstGeom prst="rect">
            <a:avLst/>
          </a:prstGeom>
          <a:solidFill>
            <a:srgbClr val="FFFFFF">
              <a:alpha val="12000"/>
            </a:srgbClr>
          </a:solidFill>
          <a:ln w="12700">
            <a:solidFill>
              <a:srgbClr val="BD3DDB">
                <a:alpha val="5000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2459736"/>
            <a:ext cx="78638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A.  Relationeel — als ouder, partner of familielid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457200" y="2871216"/>
            <a:ext cx="8229600" cy="365760"/>
          </a:xfrm>
          <a:prstGeom prst="rect">
            <a:avLst/>
          </a:prstGeom>
          <a:solidFill>
            <a:srgbClr val="FFFFFF">
              <a:alpha val="12000"/>
            </a:srgbClr>
          </a:solidFill>
          <a:ln w="12700">
            <a:solidFill>
              <a:srgbClr val="BD3DDB">
                <a:alpha val="5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0080" y="2907792"/>
            <a:ext cx="78638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B.  Moreel — vanuit geloof of ethische overtuiging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57200" y="3319272"/>
            <a:ext cx="8229600" cy="365760"/>
          </a:xfrm>
          <a:prstGeom prst="rect">
            <a:avLst/>
          </a:prstGeom>
          <a:solidFill>
            <a:srgbClr val="FFFFFF">
              <a:alpha val="12000"/>
            </a:srgbClr>
          </a:solidFill>
          <a:ln w="12700">
            <a:solidFill>
              <a:srgbClr val="BD3DDB">
                <a:alpha val="50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40080" y="3355848"/>
            <a:ext cx="78638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C.  Maatschappelijk — als activist of betrokken burger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457200" y="3767328"/>
            <a:ext cx="8229600" cy="365760"/>
          </a:xfrm>
          <a:prstGeom prst="rect">
            <a:avLst/>
          </a:prstGeom>
          <a:solidFill>
            <a:srgbClr val="FFFFFF">
              <a:alpha val="12000"/>
            </a:srgbClr>
          </a:solidFill>
          <a:ln w="12700">
            <a:solidFill>
              <a:srgbClr val="BD3DDB">
                <a:alpha val="50000"/>
              </a:srgbClr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40080" y="3803904"/>
            <a:ext cx="78638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D.  Waarden — dierenliefhebber, kunstminnaar, etc.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457200" y="4215384"/>
            <a:ext cx="8229600" cy="365760"/>
          </a:xfrm>
          <a:prstGeom prst="rect">
            <a:avLst/>
          </a:prstGeom>
          <a:solidFill>
            <a:srgbClr val="FFFFFF">
              <a:alpha val="12000"/>
            </a:srgbClr>
          </a:solidFill>
          <a:ln w="12700">
            <a:solidFill>
              <a:srgbClr val="BD3DDB">
                <a:alpha val="5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40080" y="4251960"/>
            <a:ext cx="78638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E.  Sociaal — omdat hun omgeving ook geeft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457200" y="4663440"/>
            <a:ext cx="8229600" cy="365760"/>
          </a:xfrm>
          <a:prstGeom prst="rect">
            <a:avLst/>
          </a:prstGeom>
          <a:solidFill>
            <a:srgbClr val="FFFFFF">
              <a:alpha val="12000"/>
            </a:srgbClr>
          </a:solidFill>
          <a:ln w="12700">
            <a:solidFill>
              <a:srgbClr val="BD3DDB">
                <a:alpha val="50000"/>
              </a:srgbClr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40080" y="4700016"/>
            <a:ext cx="78638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F.  Weet ik niet — we hebben dit nooit onderzocht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365760" y="4663440"/>
            <a:ext cx="1097280" cy="292608"/>
          </a:xfrm>
          <a:prstGeom prst="rect">
            <a:avLst/>
          </a:prstGeom>
          <a:solidFill>
            <a:srgbClr val="BD3DDB"/>
          </a:solidFill>
          <a:ln w="12700">
            <a:solidFill>
              <a:srgbClr val="BD3DDB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65760" y="4663440"/>
            <a:ext cx="1097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AXELIO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8503920" y="47548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888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34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13232"/>
          </a:xfrm>
          <a:prstGeom prst="rect">
            <a:avLst/>
          </a:prstGeom>
          <a:solidFill>
            <a:srgbClr val="06063A"/>
          </a:solidFill>
          <a:ln w="12700">
            <a:solidFill>
              <a:srgbClr val="0606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50392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architectuur: van data naar verhaal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274320" y="868680"/>
            <a:ext cx="2743200" cy="3840480"/>
          </a:xfrm>
          <a:prstGeom prst="rect">
            <a:avLst/>
          </a:prstGeom>
          <a:solidFill>
            <a:srgbClr val="BD3DDB">
              <a:alpha val="12000"/>
            </a:srgbClr>
          </a:solidFill>
          <a:ln w="12700">
            <a:solidFill>
              <a:srgbClr val="BD3DDB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274320" y="868680"/>
            <a:ext cx="2743200" cy="64008"/>
          </a:xfrm>
          <a:prstGeom prst="rect">
            <a:avLst/>
          </a:prstGeom>
          <a:solidFill>
            <a:srgbClr val="BD3DDB"/>
          </a:solidFill>
          <a:ln w="12700">
            <a:solidFill>
              <a:srgbClr val="BD3DD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74320" y="914400"/>
            <a:ext cx="27432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🗄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11480" y="1645920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CRM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411480" y="2148840"/>
            <a:ext cx="24688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Één waarheid over de donateur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02920" y="2606040"/>
            <a:ext cx="2286000" cy="0"/>
          </a:xfrm>
          <a:prstGeom prst="line">
            <a:avLst/>
          </a:prstGeom>
          <a:noFill/>
          <a:ln w="9525">
            <a:solidFill>
              <a:srgbClr val="BD3DDB">
                <a:alpha val="45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11480" y="2743200"/>
            <a:ext cx="246888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Twee dimensies: betrokkenheidsniveau + geefmotivatie.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Essentieel: geefhistorie, instroombron, kanaalvoorkeur, identiteitslabel.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3200400" y="868680"/>
            <a:ext cx="2743200" cy="3840480"/>
          </a:xfrm>
          <a:prstGeom prst="rect">
            <a:avLst/>
          </a:prstGeom>
          <a:solidFill>
            <a:srgbClr val="1C8C8C">
              <a:alpha val="12000"/>
            </a:srgbClr>
          </a:solidFill>
          <a:ln w="12700">
            <a:solidFill>
              <a:srgbClr val="1C8C8C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200400" y="868680"/>
            <a:ext cx="2743200" cy="64008"/>
          </a:xfrm>
          <a:prstGeom prst="rect">
            <a:avLst/>
          </a:prstGeom>
          <a:solidFill>
            <a:srgbClr val="1C8C8C"/>
          </a:solidFill>
          <a:ln w="12700">
            <a:solidFill>
              <a:srgbClr val="1C8C8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200400" y="914400"/>
            <a:ext cx="27432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📊</a:t>
            </a:r>
            <a:endParaRPr lang="en-US" sz="2600" dirty="0"/>
          </a:p>
        </p:txBody>
      </p:sp>
      <p:sp>
        <p:nvSpPr>
          <p:cNvPr id="14" name="Text 12"/>
          <p:cNvSpPr/>
          <p:nvPr/>
        </p:nvSpPr>
        <p:spPr>
          <a:xfrm>
            <a:off x="3337560" y="1645920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Power BI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3337560" y="2148840"/>
            <a:ext cx="24688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Consistente impactmeting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3429000" y="2606040"/>
            <a:ext cx="2286000" cy="0"/>
          </a:xfrm>
          <a:prstGeom prst="line">
            <a:avLst/>
          </a:prstGeom>
          <a:noFill/>
          <a:ln w="9525">
            <a:solidFill>
              <a:srgbClr val="1C8C8C">
                <a:alpha val="45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337560" y="2743200"/>
            <a:ext cx="246888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Interne rapportage én selectief externe transparantie.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Retentie als KPI: 5-7× duurder om nieuwe donateur te werven.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6126480" y="868680"/>
            <a:ext cx="2743200" cy="3840480"/>
          </a:xfrm>
          <a:prstGeom prst="rect">
            <a:avLst/>
          </a:prstGeom>
          <a:solidFill>
            <a:srgbClr val="F95A00">
              <a:alpha val="12000"/>
            </a:srgbClr>
          </a:solidFill>
          <a:ln w="12700">
            <a:solidFill>
              <a:srgbClr val="F95A00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6126480" y="868680"/>
            <a:ext cx="2743200" cy="64008"/>
          </a:xfrm>
          <a:prstGeom prst="rect">
            <a:avLst/>
          </a:prstGeom>
          <a:solidFill>
            <a:srgbClr val="F95A00"/>
          </a:solidFill>
          <a:ln w="12700">
            <a:solidFill>
              <a:srgbClr val="F95A0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126480" y="914400"/>
            <a:ext cx="27432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🗺</a:t>
            </a:r>
            <a:endParaRPr lang="en-US" sz="2600" dirty="0"/>
          </a:p>
        </p:txBody>
      </p:sp>
      <p:sp>
        <p:nvSpPr>
          <p:cNvPr id="21" name="Text 19"/>
          <p:cNvSpPr/>
          <p:nvPr/>
        </p:nvSpPr>
        <p:spPr>
          <a:xfrm>
            <a:off x="6263640" y="1645920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Donor journeys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6263640" y="2148840"/>
            <a:ext cx="24688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Het juiste verhaal, juiste moment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6355080" y="2606040"/>
            <a:ext cx="2286000" cy="0"/>
          </a:xfrm>
          <a:prstGeom prst="line">
            <a:avLst/>
          </a:prstGeom>
          <a:noFill/>
          <a:ln w="9525">
            <a:solidFill>
              <a:srgbClr val="F95A00">
                <a:alpha val="4500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6263640" y="2743200"/>
            <a:ext cx="246888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Relevantie boven frequentie.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Timing als inhoud. Kanaal als verlengstuk van identiteit.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320040" y="4773168"/>
            <a:ext cx="8503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1C8C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Samen maken deze drie lagen het model inlosbaar in de dagelijkse praktijk van fondsenwerving.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365760" y="4663440"/>
            <a:ext cx="1097280" cy="292608"/>
          </a:xfrm>
          <a:prstGeom prst="rect">
            <a:avLst/>
          </a:prstGeom>
          <a:solidFill>
            <a:srgbClr val="BD3DDB"/>
          </a:solidFill>
          <a:ln w="12700">
            <a:solidFill>
              <a:srgbClr val="BD3DDB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65760" y="4663440"/>
            <a:ext cx="1097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AXELIO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8503920" y="47548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888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34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303520" y="-1371600"/>
            <a:ext cx="5486400" cy="5486400"/>
          </a:xfrm>
          <a:prstGeom prst="ellipse">
            <a:avLst/>
          </a:prstGeom>
          <a:solidFill>
            <a:srgbClr val="BD3DDB">
              <a:alpha val="15000"/>
            </a:srgbClr>
          </a:solidFill>
          <a:ln w="12700">
            <a:solidFill>
              <a:srgbClr val="BD3DDB">
                <a:alpha val="15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858000" y="2560320"/>
            <a:ext cx="3657600" cy="3657600"/>
          </a:xfrm>
          <a:prstGeom prst="ellipse">
            <a:avLst/>
          </a:prstGeom>
          <a:solidFill>
            <a:srgbClr val="1C8C8C">
              <a:alpha val="12000"/>
            </a:srgbClr>
          </a:solidFill>
          <a:ln w="12700">
            <a:solidFill>
              <a:srgbClr val="1C8C8C">
                <a:alpha val="12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457200"/>
            <a:ext cx="73152" cy="3657600"/>
          </a:xfrm>
          <a:prstGeom prst="rect">
            <a:avLst/>
          </a:prstGeom>
          <a:solidFill>
            <a:srgbClr val="BD3DDB"/>
          </a:solidFill>
          <a:ln w="12700">
            <a:solidFill>
              <a:srgbClr val="BD3DD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20040" y="548640"/>
            <a:ext cx="6400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spc="200" kern="0" dirty="0">
                <a:solidFill>
                  <a:srgbClr val="8888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overgang van donatie naar impact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320040" y="1005840"/>
            <a:ext cx="68580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begint bij de</a:t>
            </a:r>
            <a:endParaRPr lang="en-US" sz="4200" dirty="0"/>
          </a:p>
          <a:p>
            <a:pPr indent="0" marL="0">
              <a:buNone/>
            </a:pPr>
            <a:r>
              <a:rPr lang="en-US" sz="4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organisatie zelf.</a:t>
            </a:r>
            <a:endParaRPr lang="en-US" sz="4200" dirty="0"/>
          </a:p>
        </p:txBody>
      </p:sp>
      <p:sp>
        <p:nvSpPr>
          <p:cNvPr id="7" name="Shape 5"/>
          <p:cNvSpPr/>
          <p:nvPr/>
        </p:nvSpPr>
        <p:spPr>
          <a:xfrm>
            <a:off x="320040" y="3017520"/>
            <a:ext cx="5120640" cy="1005840"/>
          </a:xfrm>
          <a:prstGeom prst="rect">
            <a:avLst/>
          </a:prstGeom>
          <a:solidFill>
            <a:srgbClr val="BD3DDB">
              <a:alpha val="18000"/>
            </a:srgbClr>
          </a:solidFill>
          <a:ln w="12700">
            <a:solidFill>
              <a:srgbClr val="BD3DDB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320040" y="3017520"/>
            <a:ext cx="64008" cy="1005840"/>
          </a:xfrm>
          <a:prstGeom prst="rect">
            <a:avLst/>
          </a:prstGeom>
          <a:solidFill>
            <a:srgbClr val="BD3DDB"/>
          </a:solidFill>
          <a:ln w="12700">
            <a:solidFill>
              <a:srgbClr val="BD3DD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02920" y="3090672"/>
            <a:ext cx="4754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📄  Whitepaper: axelio.nl/whitepaper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502920" y="3493008"/>
            <a:ext cx="4754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💬  Vrijblijvend gesprek: axelio.nl/gesprek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320040" y="4754880"/>
            <a:ext cx="8503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Axelio  |  Van donatie naar impact  |  2025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365760" y="4663440"/>
            <a:ext cx="1097280" cy="292608"/>
          </a:xfrm>
          <a:prstGeom prst="rect">
            <a:avLst/>
          </a:prstGeom>
          <a:solidFill>
            <a:srgbClr val="BD3DDB"/>
          </a:solidFill>
          <a:ln w="12700">
            <a:solidFill>
              <a:srgbClr val="BD3DD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65760" y="4663440"/>
            <a:ext cx="1097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AXELIO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8503920" y="47548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888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34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BD3DDB"/>
          </a:solidFill>
          <a:ln w="12700">
            <a:solidFill>
              <a:srgbClr val="BD3DD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2296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Programma van vandaag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320040" y="960120"/>
            <a:ext cx="1508760" cy="420624"/>
          </a:xfrm>
          <a:prstGeom prst="rect">
            <a:avLst/>
          </a:prstGeom>
          <a:solidFill>
            <a:srgbClr val="BD3DDB"/>
          </a:solidFill>
          <a:ln w="12700">
            <a:solidFill>
              <a:srgbClr val="BD3DD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20040" y="960120"/>
            <a:ext cx="15087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0:00 – 0:05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1965960" y="1014984"/>
            <a:ext cx="685800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Welkom &amp; introductie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320040" y="1508760"/>
            <a:ext cx="1508760" cy="420624"/>
          </a:xfrm>
          <a:prstGeom prst="rect">
            <a:avLst/>
          </a:prstGeom>
          <a:solidFill>
            <a:srgbClr val="BD3DDB"/>
          </a:solidFill>
          <a:ln w="12700">
            <a:solidFill>
              <a:srgbClr val="BD3DD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20040" y="1508760"/>
            <a:ext cx="15087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0:05 – 0:15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1965960" y="1563624"/>
            <a:ext cx="685800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Trends: de wereld van de donateur verandert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320040" y="2057400"/>
            <a:ext cx="1508760" cy="420624"/>
          </a:xfrm>
          <a:prstGeom prst="rect">
            <a:avLst/>
          </a:prstGeom>
          <a:solidFill>
            <a:srgbClr val="1C8C8C"/>
          </a:solidFill>
          <a:ln w="12700">
            <a:solidFill>
              <a:srgbClr val="1C8C8C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20040" y="2057400"/>
            <a:ext cx="15087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0:15 – 0:17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1965960" y="2112264"/>
            <a:ext cx="685800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POLL 1 — Hoe segmenteert u donateurs?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320040" y="2606040"/>
            <a:ext cx="1508760" cy="420624"/>
          </a:xfrm>
          <a:prstGeom prst="rect">
            <a:avLst/>
          </a:prstGeom>
          <a:solidFill>
            <a:srgbClr val="BD3DDB"/>
          </a:solidFill>
          <a:ln w="12700">
            <a:solidFill>
              <a:srgbClr val="BD3DD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20040" y="2606040"/>
            <a:ext cx="15087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0:17 – 0:30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1965960" y="2660904"/>
            <a:ext cx="685800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Het model: Piramide van Betrokkenheid + Philanthropic Psychology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320040" y="3154680"/>
            <a:ext cx="1508760" cy="420624"/>
          </a:xfrm>
          <a:prstGeom prst="rect">
            <a:avLst/>
          </a:prstGeom>
          <a:solidFill>
            <a:srgbClr val="1C8C8C"/>
          </a:solidFill>
          <a:ln w="12700">
            <a:solidFill>
              <a:srgbClr val="1C8C8C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20040" y="3154680"/>
            <a:ext cx="15087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0:30 – 0:32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1965960" y="3209544"/>
            <a:ext cx="685800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POLL 2 — Vanuit welke identiteit geven uw donateurs?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320040" y="3703320"/>
            <a:ext cx="1508760" cy="420624"/>
          </a:xfrm>
          <a:prstGeom prst="rect">
            <a:avLst/>
          </a:prstGeom>
          <a:solidFill>
            <a:srgbClr val="BD3DDB"/>
          </a:solidFill>
          <a:ln w="12700">
            <a:solidFill>
              <a:srgbClr val="BD3DDB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20040" y="3703320"/>
            <a:ext cx="15087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0:32 – 0:42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1965960" y="3758184"/>
            <a:ext cx="685800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Van data naar verhaal: CRM, Power BI &amp; donor journeys</a:t>
            </a:r>
            <a:endParaRPr lang="en-US" sz="1400" dirty="0"/>
          </a:p>
        </p:txBody>
      </p:sp>
      <p:sp>
        <p:nvSpPr>
          <p:cNvPr id="22" name="Shape 20"/>
          <p:cNvSpPr/>
          <p:nvPr/>
        </p:nvSpPr>
        <p:spPr>
          <a:xfrm>
            <a:off x="320040" y="4251960"/>
            <a:ext cx="1508760" cy="420624"/>
          </a:xfrm>
          <a:prstGeom prst="rect">
            <a:avLst/>
          </a:prstGeom>
          <a:solidFill>
            <a:srgbClr val="F95A00"/>
          </a:solidFill>
          <a:ln w="12700">
            <a:solidFill>
              <a:srgbClr val="F95A0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20040" y="4251960"/>
            <a:ext cx="150876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0:42 – 0:45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1965960" y="4306824"/>
            <a:ext cx="685800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Afsluiting &amp; call to action</a:t>
            </a:r>
            <a:endParaRPr lang="en-US" sz="1400" dirty="0"/>
          </a:p>
        </p:txBody>
      </p:sp>
      <p:sp>
        <p:nvSpPr>
          <p:cNvPr id="25" name="Shape 23"/>
          <p:cNvSpPr/>
          <p:nvPr/>
        </p:nvSpPr>
        <p:spPr>
          <a:xfrm>
            <a:off x="365760" y="4663440"/>
            <a:ext cx="1097280" cy="292608"/>
          </a:xfrm>
          <a:prstGeom prst="rect">
            <a:avLst/>
          </a:prstGeom>
          <a:solidFill>
            <a:srgbClr val="BD3DDB"/>
          </a:solidFill>
          <a:ln w="12700">
            <a:solidFill>
              <a:srgbClr val="BD3DDB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65760" y="4663440"/>
            <a:ext cx="1097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AXELIO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8503920" y="47548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888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34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13232"/>
          </a:xfrm>
          <a:prstGeom prst="rect">
            <a:avLst/>
          </a:prstGeom>
          <a:solidFill>
            <a:srgbClr val="1C8C8C"/>
          </a:solidFill>
          <a:ln w="12700">
            <a:solidFill>
              <a:srgbClr val="1C8C8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22960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wereld van de donateur verandert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320040" y="822960"/>
            <a:ext cx="1005840" cy="256032"/>
          </a:xfrm>
          <a:prstGeom prst="rect">
            <a:avLst/>
          </a:prstGeom>
          <a:solidFill>
            <a:srgbClr val="BD3DDB"/>
          </a:solidFill>
          <a:ln w="12700">
            <a:solidFill>
              <a:srgbClr val="BD3DD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20040" y="822960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TRENDS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320040" y="1188720"/>
            <a:ext cx="2651760" cy="2560320"/>
          </a:xfrm>
          <a:prstGeom prst="rect">
            <a:avLst/>
          </a:prstGeom>
          <a:solidFill>
            <a:srgbClr val="BD3DDB">
              <a:alpha val="12000"/>
            </a:srgbClr>
          </a:solidFill>
          <a:ln w="12700">
            <a:solidFill>
              <a:srgbClr val="BD3DD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320040" y="1188720"/>
            <a:ext cx="2651760" cy="73152"/>
          </a:xfrm>
          <a:prstGeom prst="rect">
            <a:avLst/>
          </a:prstGeom>
          <a:solidFill>
            <a:srgbClr val="BD3DDB"/>
          </a:solidFill>
          <a:ln w="12700">
            <a:solidFill>
              <a:srgbClr val="BD3DD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20040" y="1325880"/>
            <a:ext cx="26517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€5,3 mrd</a:t>
            </a:r>
            <a:endParaRPr lang="en-US" sz="4200" dirty="0"/>
          </a:p>
        </p:txBody>
      </p:sp>
      <p:sp>
        <p:nvSpPr>
          <p:cNvPr id="9" name="Text 7"/>
          <p:cNvSpPr/>
          <p:nvPr/>
        </p:nvSpPr>
        <p:spPr>
          <a:xfrm>
            <a:off x="457200" y="2331720"/>
            <a:ext cx="237744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gaven Nederlanders in 2022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een daling t.o.v. 2020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3200400" y="1188720"/>
            <a:ext cx="2651760" cy="2560320"/>
          </a:xfrm>
          <a:prstGeom prst="rect">
            <a:avLst/>
          </a:prstGeom>
          <a:solidFill>
            <a:srgbClr val="1C8C8C">
              <a:alpha val="12000"/>
            </a:srgbClr>
          </a:solidFill>
          <a:ln w="12700">
            <a:solidFill>
              <a:srgbClr val="1C8C8C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3200400" y="1188720"/>
            <a:ext cx="2651760" cy="73152"/>
          </a:xfrm>
          <a:prstGeom prst="rect">
            <a:avLst/>
          </a:prstGeom>
          <a:solidFill>
            <a:srgbClr val="1C8C8C"/>
          </a:solidFill>
          <a:ln w="12700">
            <a:solidFill>
              <a:srgbClr val="1C8C8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200400" y="1325880"/>
            <a:ext cx="26517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82,5%</a:t>
            </a:r>
            <a:endParaRPr lang="en-US" sz="4200" dirty="0"/>
          </a:p>
        </p:txBody>
      </p:sp>
      <p:sp>
        <p:nvSpPr>
          <p:cNvPr id="13" name="Text 11"/>
          <p:cNvSpPr/>
          <p:nvPr/>
        </p:nvSpPr>
        <p:spPr>
          <a:xfrm>
            <a:off x="3337560" y="2331720"/>
            <a:ext cx="237744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van donateurs vindt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onafhankelijk toezicht noodzakelijk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6080760" y="1188720"/>
            <a:ext cx="2651760" cy="2560320"/>
          </a:xfrm>
          <a:prstGeom prst="rect">
            <a:avLst/>
          </a:prstGeom>
          <a:solidFill>
            <a:srgbClr val="F95A00">
              <a:alpha val="12000"/>
            </a:srgbClr>
          </a:solidFill>
          <a:ln w="12700">
            <a:solidFill>
              <a:srgbClr val="F95A00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6080760" y="1188720"/>
            <a:ext cx="2651760" cy="73152"/>
          </a:xfrm>
          <a:prstGeom prst="rect">
            <a:avLst/>
          </a:prstGeom>
          <a:solidFill>
            <a:srgbClr val="F95A00"/>
          </a:solidFill>
          <a:ln w="12700">
            <a:solidFill>
              <a:srgbClr val="F95A0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080760" y="1325880"/>
            <a:ext cx="26517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5-7×</a:t>
            </a:r>
            <a:endParaRPr lang="en-US" sz="4200" dirty="0"/>
          </a:p>
        </p:txBody>
      </p:sp>
      <p:sp>
        <p:nvSpPr>
          <p:cNvPr id="17" name="Text 15"/>
          <p:cNvSpPr/>
          <p:nvPr/>
        </p:nvSpPr>
        <p:spPr>
          <a:xfrm>
            <a:off x="6217920" y="2331720"/>
            <a:ext cx="237744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duurder om nieuwe donateur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 werven dan te behouden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320040" y="466344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Bron: Geven in Nederland 2024, VU Amsterdam; NDP/CBF; Bloomerang Donor Retention Report 2024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365760" y="4663440"/>
            <a:ext cx="1097280" cy="292608"/>
          </a:xfrm>
          <a:prstGeom prst="rect">
            <a:avLst/>
          </a:prstGeom>
          <a:solidFill>
            <a:srgbClr val="BD3DDB"/>
          </a:solidFill>
          <a:ln w="12700">
            <a:solidFill>
              <a:srgbClr val="BD3DDB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65760" y="4663440"/>
            <a:ext cx="1097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AXELIO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8503920" y="47548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888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34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BD3DDB"/>
          </a:solidFill>
          <a:ln w="12700">
            <a:solidFill>
              <a:srgbClr val="BD3DD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320040" y="320040"/>
            <a:ext cx="1645920" cy="256032"/>
          </a:xfrm>
          <a:prstGeom prst="rect">
            <a:avLst/>
          </a:prstGeom>
          <a:solidFill>
            <a:srgbClr val="BD3DDB"/>
          </a:solidFill>
          <a:ln w="12700">
            <a:solidFill>
              <a:srgbClr val="BD3DD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320040"/>
            <a:ext cx="1645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TREND 1 VAN 3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320040" y="685800"/>
            <a:ext cx="54864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Dalende giften,</a:t>
            </a:r>
            <a:endParaRPr lang="en-US" sz="3200" dirty="0"/>
          </a:p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stijgende verwachtingen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320040" y="2148840"/>
            <a:ext cx="53035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Nederlanders geven nog altijd miljarden — maar de lat ligt hoger. Donateurs willen niet alleen weten wát hun geld doet. Ze willen weten welk verschil het maakt.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320040" y="3154680"/>
            <a:ext cx="5303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BD3D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drempel om te stoppen met geven is lager. De drempel om te blijven geven, hoger.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6217920" y="640080"/>
            <a:ext cx="2560320" cy="2560320"/>
          </a:xfrm>
          <a:prstGeom prst="ellipse">
            <a:avLst/>
          </a:prstGeom>
          <a:solidFill>
            <a:srgbClr val="BD3DDB">
              <a:alpha val="85000"/>
            </a:srgbClr>
          </a:solidFill>
          <a:ln w="12700">
            <a:solidFill>
              <a:srgbClr val="BD3DD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217920" y="640080"/>
            <a:ext cx="2560320" cy="2560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€5,3</a:t>
            </a:r>
            <a:endParaRPr lang="en-US" sz="3800" dirty="0"/>
          </a:p>
          <a:p>
            <a:pPr algn="ctr"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mrd</a:t>
            </a:r>
            <a:endParaRPr lang="en-US" sz="3800" dirty="0"/>
          </a:p>
        </p:txBody>
      </p:sp>
      <p:sp>
        <p:nvSpPr>
          <p:cNvPr id="10" name="Text 8"/>
          <p:cNvSpPr/>
          <p:nvPr/>
        </p:nvSpPr>
        <p:spPr>
          <a:xfrm>
            <a:off x="5943600" y="3337560"/>
            <a:ext cx="2926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8888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giften 2022 — dalend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365760" y="4663440"/>
            <a:ext cx="1097280" cy="292608"/>
          </a:xfrm>
          <a:prstGeom prst="rect">
            <a:avLst/>
          </a:prstGeom>
          <a:solidFill>
            <a:srgbClr val="BD3DDB"/>
          </a:solidFill>
          <a:ln w="12700">
            <a:solidFill>
              <a:srgbClr val="BD3DDB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65760" y="4663440"/>
            <a:ext cx="1097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AXELIO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8503920" y="47548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888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34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1C8C8C"/>
          </a:solidFill>
          <a:ln w="12700">
            <a:solidFill>
              <a:srgbClr val="1C8C8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320040" y="320040"/>
            <a:ext cx="1645920" cy="256032"/>
          </a:xfrm>
          <a:prstGeom prst="rect">
            <a:avLst/>
          </a:prstGeom>
          <a:solidFill>
            <a:srgbClr val="1C8C8C"/>
          </a:solidFill>
          <a:ln w="12700">
            <a:solidFill>
              <a:srgbClr val="1C8C8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320040"/>
            <a:ext cx="1645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TREND 2 VAN 3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320040" y="685800"/>
            <a:ext cx="54864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Van massa naar</a:t>
            </a:r>
            <a:endParaRPr lang="en-US" sz="3200" dirty="0"/>
          </a:p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persoonlijk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320040" y="2148840"/>
            <a:ext cx="53035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Eén campagne voor iedereen werkt niet meer. Donateurs verwachten communicatie die aansluit bij hún motivatie, betrokkenheid en kanaalvoorkeur.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320040" y="3154680"/>
            <a:ext cx="5303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C8C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een tijdperk van AI en automatisering valt een persoonlijk bericht juist méér op — niet minder.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6035040" y="822960"/>
            <a:ext cx="1280160" cy="1280160"/>
          </a:xfrm>
          <a:prstGeom prst="ellipse">
            <a:avLst/>
          </a:prstGeom>
          <a:solidFill>
            <a:srgbClr val="1C8C8C"/>
          </a:solidFill>
          <a:ln w="12700">
            <a:solidFill>
              <a:srgbClr val="1C8C8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035040" y="822960"/>
            <a:ext cx="12801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 jr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5943600" y="2240280"/>
            <a:ext cx="1463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Instagram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instroom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7589520" y="822960"/>
            <a:ext cx="1280160" cy="1280160"/>
          </a:xfrm>
          <a:prstGeom prst="ellipse">
            <a:avLst/>
          </a:prstGeom>
          <a:solidFill>
            <a:srgbClr val="BD3DDB"/>
          </a:solidFill>
          <a:ln w="12700">
            <a:solidFill>
              <a:srgbClr val="BD3DDB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589520" y="822960"/>
            <a:ext cx="12801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60 jr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7498080" y="2240280"/>
            <a:ext cx="1463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jaar vaste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gever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7114032" y="1188720"/>
            <a:ext cx="457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95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≠</a:t>
            </a:r>
            <a:endParaRPr lang="en-US" sz="2800" dirty="0"/>
          </a:p>
        </p:txBody>
      </p:sp>
      <p:sp>
        <p:nvSpPr>
          <p:cNvPr id="15" name="Shape 13"/>
          <p:cNvSpPr/>
          <p:nvPr/>
        </p:nvSpPr>
        <p:spPr>
          <a:xfrm>
            <a:off x="365760" y="4663440"/>
            <a:ext cx="1097280" cy="292608"/>
          </a:xfrm>
          <a:prstGeom prst="rect">
            <a:avLst/>
          </a:prstGeom>
          <a:solidFill>
            <a:srgbClr val="BD3DDB"/>
          </a:solidFill>
          <a:ln w="12700">
            <a:solidFill>
              <a:srgbClr val="BD3DD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65760" y="4663440"/>
            <a:ext cx="1097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AXELIO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8503920" y="47548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888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34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F95A00"/>
          </a:solidFill>
          <a:ln w="12700">
            <a:solidFill>
              <a:srgbClr val="F95A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320040" y="320040"/>
            <a:ext cx="1645920" cy="256032"/>
          </a:xfrm>
          <a:prstGeom prst="rect">
            <a:avLst/>
          </a:prstGeom>
          <a:solidFill>
            <a:srgbClr val="F95A00"/>
          </a:solidFill>
          <a:ln w="12700">
            <a:solidFill>
              <a:srgbClr val="F95A0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320040"/>
            <a:ext cx="1645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TREND 3 VAN 3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320040" y="685800"/>
            <a:ext cx="530352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Transparantie als</a:t>
            </a:r>
            <a:endParaRPr lang="en-US" sz="3200" dirty="0"/>
          </a:p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hygiënefactor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320040" y="2148840"/>
            <a:ext cx="53035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Transparantie was vroeger onderscheidend — nu is het een basisverwachting. Donateurs willen aantoonbare impact, niet alleen jaarverslagen.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320040" y="3154680"/>
            <a:ext cx="5303520" cy="822960"/>
          </a:xfrm>
          <a:prstGeom prst="rect">
            <a:avLst/>
          </a:prstGeom>
          <a:solidFill>
            <a:srgbClr val="F95A00">
              <a:alpha val="15000"/>
            </a:srgbClr>
          </a:solidFill>
          <a:ln w="12700">
            <a:solidFill>
              <a:srgbClr val="F95A00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320040" y="3154680"/>
            <a:ext cx="64008" cy="822960"/>
          </a:xfrm>
          <a:prstGeom prst="rect">
            <a:avLst/>
          </a:prstGeom>
          <a:solidFill>
            <a:srgbClr val="F95A00"/>
          </a:solidFill>
          <a:ln w="12700">
            <a:solidFill>
              <a:srgbClr val="F95A0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02920" y="3200400"/>
            <a:ext cx="50292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"Transparantie begint niet bij communicatie, maar bij hoe je je data organiseert."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6035040" y="914400"/>
            <a:ext cx="2743200" cy="2286000"/>
          </a:xfrm>
          <a:prstGeom prst="rect">
            <a:avLst/>
          </a:prstGeom>
          <a:solidFill>
            <a:srgbClr val="F95A00">
              <a:alpha val="85000"/>
            </a:srgbClr>
          </a:solidFill>
          <a:ln w="12700">
            <a:solidFill>
              <a:srgbClr val="F95A0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035040" y="1005840"/>
            <a:ext cx="27432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82,5%</a:t>
            </a:r>
            <a:endParaRPr lang="en-US" sz="4400" dirty="0"/>
          </a:p>
        </p:txBody>
      </p:sp>
      <p:sp>
        <p:nvSpPr>
          <p:cNvPr id="12" name="Text 10"/>
          <p:cNvSpPr/>
          <p:nvPr/>
        </p:nvSpPr>
        <p:spPr>
          <a:xfrm>
            <a:off x="6080760" y="2057400"/>
            <a:ext cx="26517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vindt onafhankelijk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toezicht noodzakelijk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(NDP/CBF)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365760" y="4663440"/>
            <a:ext cx="1097280" cy="292608"/>
          </a:xfrm>
          <a:prstGeom prst="rect">
            <a:avLst/>
          </a:prstGeom>
          <a:solidFill>
            <a:srgbClr val="BD3DDB"/>
          </a:solidFill>
          <a:ln w="12700">
            <a:solidFill>
              <a:srgbClr val="BD3DD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65760" y="4663440"/>
            <a:ext cx="1097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AXELIO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8503920" y="47548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888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A006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C8C8C"/>
          </a:solidFill>
          <a:ln w="12700">
            <a:solidFill>
              <a:srgbClr val="1C8C8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5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POLL  1 VAN 2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82296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Hoe segmenteert uw organisatie</a:t>
            </a:r>
            <a:endParaRPr lang="en-US" sz="3000" dirty="0"/>
          </a:p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donateurs op dit moment?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457200" y="2331720"/>
            <a:ext cx="8229600" cy="384048"/>
          </a:xfrm>
          <a:prstGeom prst="rect">
            <a:avLst/>
          </a:prstGeom>
          <a:solidFill>
            <a:srgbClr val="FFFFFF">
              <a:alpha val="12000"/>
            </a:srgbClr>
          </a:solidFill>
          <a:ln w="12700">
            <a:solidFill>
              <a:srgbClr val="1C8C8C">
                <a:alpha val="6000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2368296"/>
            <a:ext cx="78638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A.  Op geefbedrag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457200" y="2807208"/>
            <a:ext cx="8229600" cy="384048"/>
          </a:xfrm>
          <a:prstGeom prst="rect">
            <a:avLst/>
          </a:prstGeom>
          <a:solidFill>
            <a:srgbClr val="FFFFFF">
              <a:alpha val="12000"/>
            </a:srgbClr>
          </a:solidFill>
          <a:ln w="12700">
            <a:solidFill>
              <a:srgbClr val="1C8C8C">
                <a:alpha val="6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0080" y="2843784"/>
            <a:ext cx="78638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B.  Op geeffrequentie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457200" y="3282696"/>
            <a:ext cx="8229600" cy="384048"/>
          </a:xfrm>
          <a:prstGeom prst="rect">
            <a:avLst/>
          </a:prstGeom>
          <a:solidFill>
            <a:srgbClr val="FFFFFF">
              <a:alpha val="12000"/>
            </a:srgbClr>
          </a:solidFill>
          <a:ln w="12700">
            <a:solidFill>
              <a:srgbClr val="1C8C8C">
                <a:alpha val="60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40080" y="3319272"/>
            <a:ext cx="78638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C.  Op campagnebron (hoe iemand binnenkwam)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457200" y="3758184"/>
            <a:ext cx="8229600" cy="384048"/>
          </a:xfrm>
          <a:prstGeom prst="rect">
            <a:avLst/>
          </a:prstGeom>
          <a:solidFill>
            <a:srgbClr val="FFFFFF">
              <a:alpha val="12000"/>
            </a:srgbClr>
          </a:solidFill>
          <a:ln w="12700">
            <a:solidFill>
              <a:srgbClr val="1C8C8C">
                <a:alpha val="60000"/>
              </a:srgbClr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40080" y="3794760"/>
            <a:ext cx="78638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D.  Op motivatie of betrokkenheid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457200" y="4233672"/>
            <a:ext cx="8229600" cy="384048"/>
          </a:xfrm>
          <a:prstGeom prst="rect">
            <a:avLst/>
          </a:prstGeom>
          <a:solidFill>
            <a:srgbClr val="FFFFFF">
              <a:alpha val="12000"/>
            </a:srgbClr>
          </a:solidFill>
          <a:ln w="12700">
            <a:solidFill>
              <a:srgbClr val="1C8C8C">
                <a:alpha val="6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40080" y="4270248"/>
            <a:ext cx="78638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E.  We segmenteren nog niet structureel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365760" y="4663440"/>
            <a:ext cx="1097280" cy="292608"/>
          </a:xfrm>
          <a:prstGeom prst="rect">
            <a:avLst/>
          </a:prstGeom>
          <a:solidFill>
            <a:srgbClr val="BD3DDB"/>
          </a:solidFill>
          <a:ln w="12700">
            <a:solidFill>
              <a:srgbClr val="BD3DD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65760" y="4663440"/>
            <a:ext cx="1097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AXELIO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8503920" y="47548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888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34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BD3DDB"/>
          </a:solidFill>
          <a:ln w="12700">
            <a:solidFill>
              <a:srgbClr val="BD3DD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Piramide van Betrokkenheid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3657600" y="914400"/>
            <a:ext cx="1828800" cy="676656"/>
          </a:xfrm>
          <a:prstGeom prst="rect">
            <a:avLst/>
          </a:prstGeom>
          <a:solidFill>
            <a:srgbClr val="BD3DDB"/>
          </a:solidFill>
          <a:ln w="12700">
            <a:solidFill>
              <a:srgbClr val="BD3DD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794760" y="969264"/>
            <a:ext cx="1554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Ambassadeur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3794760" y="1280160"/>
            <a:ext cx="15544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Promoot actief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3108960" y="1682496"/>
            <a:ext cx="2926080" cy="676656"/>
          </a:xfrm>
          <a:prstGeom prst="rect">
            <a:avLst/>
          </a:prstGeom>
          <a:solidFill>
            <a:srgbClr val="8B2BA5"/>
          </a:solidFill>
          <a:ln w="12700">
            <a:solidFill>
              <a:srgbClr val="8B2BA5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246120" y="1737360"/>
            <a:ext cx="26517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Loyale gever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3246120" y="2048256"/>
            <a:ext cx="26517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Emotionele binding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2468880" y="2450592"/>
            <a:ext cx="4206240" cy="676656"/>
          </a:xfrm>
          <a:prstGeom prst="rect">
            <a:avLst/>
          </a:prstGeom>
          <a:solidFill>
            <a:srgbClr val="1C8C8C"/>
          </a:solidFill>
          <a:ln w="12700">
            <a:solidFill>
              <a:srgbClr val="1C8C8C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606040" y="2505456"/>
            <a:ext cx="39319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Terugkerende gever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2606040" y="2816352"/>
            <a:ext cx="3931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Structureel vertrouwen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1828800" y="3218688"/>
            <a:ext cx="5486400" cy="676656"/>
          </a:xfrm>
          <a:prstGeom prst="rect">
            <a:avLst/>
          </a:prstGeom>
          <a:solidFill>
            <a:srgbClr val="156A6A"/>
          </a:solidFill>
          <a:ln w="12700">
            <a:solidFill>
              <a:srgbClr val="156A6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965960" y="3273552"/>
            <a:ext cx="5212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Eenmalige gever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1965960" y="3584448"/>
            <a:ext cx="52120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Relatie is fragiel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1188720" y="3986784"/>
            <a:ext cx="6766560" cy="676656"/>
          </a:xfrm>
          <a:prstGeom prst="rect">
            <a:avLst/>
          </a:prstGeom>
          <a:solidFill>
            <a:srgbClr val="0E4A4A"/>
          </a:solidFill>
          <a:ln w="12700">
            <a:solidFill>
              <a:srgbClr val="0E4A4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1325880" y="4041648"/>
            <a:ext cx="64922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Prospect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1325880" y="4352544"/>
            <a:ext cx="64922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Potentieel geïnteresseerd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685800" y="4663440"/>
            <a:ext cx="0" cy="-3611880"/>
          </a:xfrm>
          <a:prstGeom prst="line">
            <a:avLst/>
          </a:prstGeom>
          <a:noFill/>
          <a:ln w="19050">
            <a:solidFill>
              <a:srgbClr val="F5F5ED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228600" y="2286000"/>
            <a:ext cx="8229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8888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toenemende</a:t>
            </a:r>
            <a:endParaRPr lang="en-US" sz="800" dirty="0"/>
          </a:p>
          <a:p>
            <a:pPr algn="ctr" indent="0" marL="0">
              <a:buNone/>
            </a:pPr>
            <a:r>
              <a:rPr lang="en-US" sz="800" dirty="0">
                <a:solidFill>
                  <a:srgbClr val="8888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betrokkenheid</a:t>
            </a:r>
            <a:endParaRPr lang="en-US" sz="800" dirty="0"/>
          </a:p>
        </p:txBody>
      </p:sp>
      <p:sp>
        <p:nvSpPr>
          <p:cNvPr id="21" name="Text 19"/>
          <p:cNvSpPr/>
          <p:nvPr/>
        </p:nvSpPr>
        <p:spPr>
          <a:xfrm>
            <a:off x="320040" y="4754880"/>
            <a:ext cx="8229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888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Bron: Xapti CRM / Vakblad Fondsenwerving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365760" y="4663440"/>
            <a:ext cx="1097280" cy="292608"/>
          </a:xfrm>
          <a:prstGeom prst="rect">
            <a:avLst/>
          </a:prstGeom>
          <a:solidFill>
            <a:srgbClr val="BD3DDB"/>
          </a:solidFill>
          <a:ln w="12700">
            <a:solidFill>
              <a:srgbClr val="BD3DDB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65760" y="4663440"/>
            <a:ext cx="1097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AXELIO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8503920" y="47548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888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34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320040"/>
            <a:ext cx="1554480" cy="256032"/>
          </a:xfrm>
          <a:prstGeom prst="rect">
            <a:avLst/>
          </a:prstGeom>
          <a:solidFill>
            <a:srgbClr val="F95A00"/>
          </a:solidFill>
          <a:ln w="12700">
            <a:solidFill>
              <a:srgbClr val="F95A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20040" y="320040"/>
            <a:ext cx="1554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HET PROBLEEM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320040" y="685800"/>
            <a:ext cx="850392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piramide vertelt</a:t>
            </a:r>
            <a:endParaRPr lang="en-US" sz="3400" dirty="0"/>
          </a:p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niet het hele verhaal</a:t>
            </a:r>
            <a:endParaRPr lang="en-US" sz="3400" dirty="0"/>
          </a:p>
        </p:txBody>
      </p:sp>
      <p:sp>
        <p:nvSpPr>
          <p:cNvPr id="5" name="Shape 3"/>
          <p:cNvSpPr/>
          <p:nvPr/>
        </p:nvSpPr>
        <p:spPr>
          <a:xfrm>
            <a:off x="320040" y="2240280"/>
            <a:ext cx="4023360" cy="2286000"/>
          </a:xfrm>
          <a:prstGeom prst="rect">
            <a:avLst/>
          </a:prstGeom>
          <a:solidFill>
            <a:srgbClr val="1C8C8C">
              <a:alpha val="12000"/>
            </a:srgbClr>
          </a:solidFill>
          <a:ln w="12700">
            <a:solidFill>
              <a:srgbClr val="1C8C8C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20040" y="2240280"/>
            <a:ext cx="4023360" cy="64008"/>
          </a:xfrm>
          <a:prstGeom prst="rect">
            <a:avLst/>
          </a:prstGeom>
          <a:solidFill>
            <a:srgbClr val="1C8C8C"/>
          </a:solidFill>
          <a:ln w="12700">
            <a:solidFill>
              <a:srgbClr val="1C8C8C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965960" y="2011680"/>
            <a:ext cx="457200" cy="457200"/>
          </a:xfrm>
          <a:prstGeom prst="ellipse">
            <a:avLst/>
          </a:prstGeom>
          <a:solidFill>
            <a:srgbClr val="1C8C8C"/>
          </a:solidFill>
          <a:ln w="12700">
            <a:solidFill>
              <a:srgbClr val="1C8C8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965960" y="201168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502920" y="242316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Wat de piramide wél zegt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502920" y="2926080"/>
            <a:ext cx="3657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Wáár een donateur zich bevindt in de relatie — gedrag, frequentie, niveau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4709160" y="2240280"/>
            <a:ext cx="4023360" cy="2286000"/>
          </a:xfrm>
          <a:prstGeom prst="rect">
            <a:avLst/>
          </a:prstGeom>
          <a:solidFill>
            <a:srgbClr val="F95A00">
              <a:alpha val="12000"/>
            </a:srgbClr>
          </a:solidFill>
          <a:ln w="12700">
            <a:solidFill>
              <a:srgbClr val="F95A00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709160" y="2240280"/>
            <a:ext cx="4023360" cy="64008"/>
          </a:xfrm>
          <a:prstGeom prst="rect">
            <a:avLst/>
          </a:prstGeom>
          <a:solidFill>
            <a:srgbClr val="F95A00"/>
          </a:solidFill>
          <a:ln w="12700">
            <a:solidFill>
              <a:srgbClr val="F95A00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355080" y="2011680"/>
            <a:ext cx="457200" cy="457200"/>
          </a:xfrm>
          <a:prstGeom prst="ellipse">
            <a:avLst/>
          </a:prstGeom>
          <a:solidFill>
            <a:srgbClr val="F95A00"/>
          </a:solidFill>
          <a:ln w="12700">
            <a:solidFill>
              <a:srgbClr val="F95A0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355080" y="201168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?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4892040" y="242316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Wat de piramide niet zegt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4892040" y="2926080"/>
            <a:ext cx="3657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5F5E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Wáárvanuit iemand geeft — identiteit, motivatie, het verhaal dat resoneert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320040" y="466344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C8C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Gedrag is het gevolg van motivatie — niet de motivatie zelf.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365760" y="4663440"/>
            <a:ext cx="1097280" cy="292608"/>
          </a:xfrm>
          <a:prstGeom prst="rect">
            <a:avLst/>
          </a:prstGeom>
          <a:solidFill>
            <a:srgbClr val="BD3DDB"/>
          </a:solidFill>
          <a:ln w="12700">
            <a:solidFill>
              <a:srgbClr val="BD3DD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65760" y="4663440"/>
            <a:ext cx="1097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AXELIO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8503920" y="47548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888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D1BCBDF34F9DA4DA6742C6AA372606C" ma:contentTypeVersion="7" ma:contentTypeDescription="Een nieuw document maken." ma:contentTypeScope="" ma:versionID="2a5f390b26194737bb796cd1864d3e45">
  <xsd:schema xmlns:xsd="http://www.w3.org/2001/XMLSchema" xmlns:xs="http://www.w3.org/2001/XMLSchema" xmlns:p="http://schemas.microsoft.com/office/2006/metadata/properties" xmlns:ns2="6b702fb4-3dd7-45f5-9601-84ad1b35e700" targetNamespace="http://schemas.microsoft.com/office/2006/metadata/properties" ma:root="true" ma:fieldsID="c0deecff9d47f83b1b07e91113a263c1" ns2:_="">
    <xsd:import namespace="6b702fb4-3dd7-45f5-9601-84ad1b35e70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702fb4-3dd7-45f5-9601-84ad1b35e70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0EEB666-A3EA-443B-8595-29D802489B11}"/>
</file>

<file path=customXml/itemProps2.xml><?xml version="1.0" encoding="utf-8"?>
<ds:datastoreItem xmlns:ds="http://schemas.openxmlformats.org/officeDocument/2006/customXml" ds:itemID="{80088663-FE8B-4D0F-9DE9-F24C2488A607}"/>
</file>

<file path=customXml/itemProps3.xml><?xml version="1.0" encoding="utf-8"?>
<ds:datastoreItem xmlns:ds="http://schemas.openxmlformats.org/officeDocument/2006/customXml" ds:itemID="{CC443DDA-69AC-4F92-953E-314A1DE62606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Webinar: Van donatie naar impact</dc:title>
  <dc:subject>PptxGenJS Presentation</dc:subject>
  <dc:creator>PptxGenJS</dc:creator>
  <cp:lastModifiedBy>PptxGenJS</cp:lastModifiedBy>
  <cp:revision>1</cp:revision>
  <dcterms:created xsi:type="dcterms:W3CDTF">2026-04-06T11:04:32Z</dcterms:created>
  <dcterms:modified xsi:type="dcterms:W3CDTF">2026-04-06T11:04:32Z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0x0101007D1BCBDF34F9DA4DA6742C6AA372606C</vt:lpwstr>
  </property>
</Properties>
</file>